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Lst>
  <p:sldSz cx="15113000" cy="21374100"/>
  <p:notesSz cx="6797675" cy="9926638"/>
  <p:embeddedFontLst>
    <p:embeddedFont>
      <p:font typeface="Handy Casual" panose="020B0604020202020204" charset="0"/>
      <p:regular r:id="rId4"/>
    </p:embeddedFont>
    <p:embeddedFont>
      <p:font typeface="Twinkl Italics" panose="020B0604020202020204" charset="0"/>
      <p:regular r:id="rId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1F6E5E-A1C6-459C-90DF-C6E323E21BA0}" v="7" dt="2026-03-07T15:24:17.2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21" d="100"/>
          <a:sy n="21" d="100"/>
        </p:scale>
        <p:origin x="2400"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font" Target="fonts/font2.fntdata"/><Relationship Id="rId10" Type="http://schemas.microsoft.com/office/2015/10/relationships/revisionInfo" Target="revisionInfo.xml"/><Relationship Id="rId4" Type="http://schemas.openxmlformats.org/officeDocument/2006/relationships/font" Target="fonts/font1.fntdata"/><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3F7FA"/>
        </a:solidFill>
        <a:effectLst/>
      </p:bgPr>
    </p:bg>
    <p:spTree>
      <p:nvGrpSpPr>
        <p:cNvPr id="1" name=""/>
        <p:cNvGrpSpPr/>
        <p:nvPr/>
      </p:nvGrpSpPr>
      <p:grpSpPr>
        <a:xfrm>
          <a:off x="0" y="0"/>
          <a:ext cx="0" cy="0"/>
          <a:chOff x="0" y="0"/>
          <a:chExt cx="0" cy="0"/>
        </a:xfrm>
      </p:grpSpPr>
      <p:grpSp>
        <p:nvGrpSpPr>
          <p:cNvPr id="2" name="Group 2"/>
          <p:cNvGrpSpPr/>
          <p:nvPr/>
        </p:nvGrpSpPr>
        <p:grpSpPr>
          <a:xfrm>
            <a:off x="0" y="3836384"/>
            <a:ext cx="15112999" cy="6403215"/>
            <a:chOff x="0" y="0"/>
            <a:chExt cx="3871849" cy="981285"/>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3" name="Freeform 3"/>
            <p:cNvSpPr/>
            <p:nvPr/>
          </p:nvSpPr>
          <p:spPr>
            <a:xfrm>
              <a:off x="0" y="0"/>
              <a:ext cx="3871849" cy="981285"/>
            </a:xfrm>
            <a:custGeom>
              <a:avLst/>
              <a:gdLst/>
              <a:ahLst/>
              <a:cxnLst/>
              <a:rect l="l" t="t" r="r" b="b"/>
              <a:pathLst>
                <a:path w="3871849" h="981285">
                  <a:moveTo>
                    <a:pt x="24810" y="0"/>
                  </a:moveTo>
                  <a:lnTo>
                    <a:pt x="3847038" y="0"/>
                  </a:lnTo>
                  <a:cubicBezTo>
                    <a:pt x="3860741" y="0"/>
                    <a:pt x="3871849" y="11108"/>
                    <a:pt x="3871849" y="24810"/>
                  </a:cubicBezTo>
                  <a:lnTo>
                    <a:pt x="3871849" y="956475"/>
                  </a:lnTo>
                  <a:cubicBezTo>
                    <a:pt x="3871849" y="970177"/>
                    <a:pt x="3860741" y="981285"/>
                    <a:pt x="3847038" y="981285"/>
                  </a:cubicBezTo>
                  <a:lnTo>
                    <a:pt x="24810" y="981285"/>
                  </a:lnTo>
                  <a:cubicBezTo>
                    <a:pt x="11108" y="981285"/>
                    <a:pt x="0" y="970177"/>
                    <a:pt x="0" y="956475"/>
                  </a:cubicBezTo>
                  <a:lnTo>
                    <a:pt x="0" y="24810"/>
                  </a:lnTo>
                  <a:cubicBezTo>
                    <a:pt x="0" y="11108"/>
                    <a:pt x="11108" y="0"/>
                    <a:pt x="24810" y="0"/>
                  </a:cubicBezTo>
                  <a:close/>
                </a:path>
              </a:pathLst>
            </a:custGeom>
            <a:grpFill/>
            <a:ln cap="rnd">
              <a:noFill/>
              <a:prstDash val="solid"/>
              <a:round/>
            </a:ln>
          </p:spPr>
          <p:txBody>
            <a:bodyPr/>
            <a:lstStyle/>
            <a:p>
              <a:endParaRPr lang="en-GB"/>
            </a:p>
          </p:txBody>
        </p:sp>
        <p:sp>
          <p:nvSpPr>
            <p:cNvPr id="4" name="TextBox 4"/>
            <p:cNvSpPr txBox="1"/>
            <p:nvPr/>
          </p:nvSpPr>
          <p:spPr>
            <a:xfrm>
              <a:off x="0" y="-19050"/>
              <a:ext cx="3871849" cy="1000335"/>
            </a:xfrm>
            <a:prstGeom prst="rect">
              <a:avLst/>
            </a:prstGeom>
            <a:grpFill/>
          </p:spPr>
          <p:txBody>
            <a:bodyPr lIns="23248" tIns="23248" rIns="23248" bIns="23248" rtlCol="0" anchor="ctr"/>
            <a:lstStyle/>
            <a:p>
              <a:pPr algn="ctr">
                <a:lnSpc>
                  <a:spcPts val="1217"/>
                </a:lnSpc>
              </a:pPr>
              <a:endParaRPr/>
            </a:p>
          </p:txBody>
        </p:sp>
      </p:grpSp>
      <p:grpSp>
        <p:nvGrpSpPr>
          <p:cNvPr id="5" name="Group 5"/>
          <p:cNvGrpSpPr/>
          <p:nvPr/>
        </p:nvGrpSpPr>
        <p:grpSpPr>
          <a:xfrm>
            <a:off x="0" y="10239599"/>
            <a:ext cx="15113000" cy="10575705"/>
            <a:chOff x="0" y="0"/>
            <a:chExt cx="3871849" cy="3464932"/>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6" name="Freeform 6"/>
            <p:cNvSpPr/>
            <p:nvPr/>
          </p:nvSpPr>
          <p:spPr>
            <a:xfrm>
              <a:off x="0" y="0"/>
              <a:ext cx="3871849" cy="3464932"/>
            </a:xfrm>
            <a:custGeom>
              <a:avLst/>
              <a:gdLst/>
              <a:ahLst/>
              <a:cxnLst/>
              <a:rect l="l" t="t" r="r" b="b"/>
              <a:pathLst>
                <a:path w="3871849" h="3464932">
                  <a:moveTo>
                    <a:pt x="24810" y="0"/>
                  </a:moveTo>
                  <a:lnTo>
                    <a:pt x="3847038" y="0"/>
                  </a:lnTo>
                  <a:cubicBezTo>
                    <a:pt x="3860741" y="0"/>
                    <a:pt x="3871849" y="11108"/>
                    <a:pt x="3871849" y="24810"/>
                  </a:cubicBezTo>
                  <a:lnTo>
                    <a:pt x="3871849" y="3440121"/>
                  </a:lnTo>
                  <a:cubicBezTo>
                    <a:pt x="3871849" y="3453824"/>
                    <a:pt x="3860741" y="3464932"/>
                    <a:pt x="3847038" y="3464932"/>
                  </a:cubicBezTo>
                  <a:lnTo>
                    <a:pt x="24810" y="3464932"/>
                  </a:lnTo>
                  <a:cubicBezTo>
                    <a:pt x="11108" y="3464932"/>
                    <a:pt x="0" y="3453824"/>
                    <a:pt x="0" y="3440121"/>
                  </a:cubicBezTo>
                  <a:lnTo>
                    <a:pt x="0" y="24810"/>
                  </a:lnTo>
                  <a:cubicBezTo>
                    <a:pt x="0" y="11108"/>
                    <a:pt x="11108" y="0"/>
                    <a:pt x="24810" y="0"/>
                  </a:cubicBezTo>
                  <a:close/>
                </a:path>
              </a:pathLst>
            </a:custGeom>
            <a:grpFill/>
            <a:ln cap="rnd">
              <a:noFill/>
              <a:prstDash val="solid"/>
              <a:round/>
            </a:ln>
          </p:spPr>
          <p:txBody>
            <a:bodyPr/>
            <a:lstStyle/>
            <a:p>
              <a:endParaRPr lang="en-GB"/>
            </a:p>
          </p:txBody>
        </p:sp>
        <p:sp>
          <p:nvSpPr>
            <p:cNvPr id="7" name="TextBox 7"/>
            <p:cNvSpPr txBox="1"/>
            <p:nvPr/>
          </p:nvSpPr>
          <p:spPr>
            <a:xfrm>
              <a:off x="0" y="-19050"/>
              <a:ext cx="3871849" cy="3483982"/>
            </a:xfrm>
            <a:prstGeom prst="rect">
              <a:avLst/>
            </a:prstGeom>
            <a:grpFill/>
          </p:spPr>
          <p:txBody>
            <a:bodyPr lIns="23248" tIns="23248" rIns="23248" bIns="23248" rtlCol="0" anchor="ctr"/>
            <a:lstStyle/>
            <a:p>
              <a:pPr algn="ctr">
                <a:lnSpc>
                  <a:spcPts val="1217"/>
                </a:lnSpc>
              </a:pPr>
              <a:endParaRPr/>
            </a:p>
          </p:txBody>
        </p:sp>
      </p:grpSp>
      <p:grpSp>
        <p:nvGrpSpPr>
          <p:cNvPr id="8" name="Group 8"/>
          <p:cNvGrpSpPr/>
          <p:nvPr/>
        </p:nvGrpSpPr>
        <p:grpSpPr>
          <a:xfrm>
            <a:off x="0" y="-848328"/>
            <a:ext cx="15113000" cy="2776264"/>
            <a:chOff x="0" y="0"/>
            <a:chExt cx="2878665" cy="497475"/>
          </a:xfrm>
          <a:solidFill>
            <a:srgbClr val="FF0000"/>
          </a:solidFill>
        </p:grpSpPr>
        <p:sp>
          <p:nvSpPr>
            <p:cNvPr id="9" name="Freeform 9"/>
            <p:cNvSpPr/>
            <p:nvPr/>
          </p:nvSpPr>
          <p:spPr>
            <a:xfrm>
              <a:off x="0" y="0"/>
              <a:ext cx="2878665" cy="497475"/>
            </a:xfrm>
            <a:custGeom>
              <a:avLst/>
              <a:gdLst/>
              <a:ahLst/>
              <a:cxnLst/>
              <a:rect l="l" t="t" r="r" b="b"/>
              <a:pathLst>
                <a:path w="2878665" h="497475">
                  <a:moveTo>
                    <a:pt x="0" y="0"/>
                  </a:moveTo>
                  <a:lnTo>
                    <a:pt x="2878665" y="0"/>
                  </a:lnTo>
                  <a:lnTo>
                    <a:pt x="2878665" y="497475"/>
                  </a:lnTo>
                  <a:lnTo>
                    <a:pt x="0" y="497475"/>
                  </a:lnTo>
                  <a:close/>
                </a:path>
              </a:pathLst>
            </a:custGeom>
            <a:grpFill/>
          </p:spPr>
          <p:txBody>
            <a:bodyPr/>
            <a:lstStyle/>
            <a:p>
              <a:endParaRPr lang="en-GB"/>
            </a:p>
          </p:txBody>
        </p:sp>
        <p:sp>
          <p:nvSpPr>
            <p:cNvPr id="10" name="TextBox 10"/>
            <p:cNvSpPr txBox="1"/>
            <p:nvPr/>
          </p:nvSpPr>
          <p:spPr>
            <a:xfrm>
              <a:off x="0" y="-47625"/>
              <a:ext cx="2878665" cy="545100"/>
            </a:xfrm>
            <a:prstGeom prst="rect">
              <a:avLst/>
            </a:prstGeom>
            <a:grpFill/>
          </p:spPr>
          <p:txBody>
            <a:bodyPr lIns="23333" tIns="23333" rIns="23333" bIns="23333" rtlCol="0" anchor="ctr"/>
            <a:lstStyle/>
            <a:p>
              <a:pPr algn="ctr">
                <a:lnSpc>
                  <a:spcPts val="3799"/>
                </a:lnSpc>
              </a:pPr>
              <a:endParaRPr/>
            </a:p>
          </p:txBody>
        </p:sp>
      </p:grpSp>
      <p:sp>
        <p:nvSpPr>
          <p:cNvPr id="34" name="TextBox 34"/>
          <p:cNvSpPr txBox="1"/>
          <p:nvPr/>
        </p:nvSpPr>
        <p:spPr>
          <a:xfrm>
            <a:off x="2181532" y="-180975"/>
            <a:ext cx="10800916" cy="1466299"/>
          </a:xfrm>
          <a:prstGeom prst="rect">
            <a:avLst/>
          </a:prstGeom>
        </p:spPr>
        <p:txBody>
          <a:bodyPr lIns="0" tIns="0" rIns="0" bIns="0" rtlCol="0" anchor="t">
            <a:spAutoFit/>
          </a:bodyPr>
          <a:lstStyle/>
          <a:p>
            <a:pPr algn="ctr">
              <a:lnSpc>
                <a:spcPts val="12836"/>
              </a:lnSpc>
              <a:spcBef>
                <a:spcPct val="0"/>
              </a:spcBef>
            </a:pPr>
            <a:r>
              <a:rPr lang="en-US" sz="9169" dirty="0">
                <a:solidFill>
                  <a:srgbClr val="FFFFFF"/>
                </a:solidFill>
                <a:latin typeface="Handy Casual"/>
                <a:ea typeface="Handy Casual"/>
                <a:cs typeface="Handy Casual"/>
                <a:sym typeface="Handy Casual"/>
              </a:rPr>
              <a:t>SUBJECT ON A PAGE</a:t>
            </a:r>
          </a:p>
        </p:txBody>
      </p:sp>
      <p:sp>
        <p:nvSpPr>
          <p:cNvPr id="51" name="Rectangle: Rounded Corners 50">
            <a:extLst>
              <a:ext uri="{FF2B5EF4-FFF2-40B4-BE49-F238E27FC236}">
                <a16:creationId xmlns:a16="http://schemas.microsoft.com/office/drawing/2014/main" id="{2A161604-DE1D-724B-343F-8AD3D25087D4}"/>
              </a:ext>
            </a:extLst>
          </p:cNvPr>
          <p:cNvSpPr/>
          <p:nvPr/>
        </p:nvSpPr>
        <p:spPr>
          <a:xfrm>
            <a:off x="852652" y="4560255"/>
            <a:ext cx="13751893" cy="4743506"/>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Church Gresley Infant and Nursery School’s Design Technology curriculum intends to supports our pupils in all elements of our school core values ‘Independence, Resilience, Kindness, Respect and Honesty’ through the cycle of design, make and evaluation. Fun activities will inspire pupils to develop new skills including research, modelling, testing, making and reflection. Our Kapow scheme units of work  allow pupils to acquire the appropriate subject knowledge, skills and understanding as set out in the Early years foundation stage (EYFS) statutory framework and the National Curriculum for Key Stage 1. Activities will highlight the importance of Design Technology in the wider world and how skills can contribute to our communities and their future ambitions. We intend Design Technology to prepare our children, to give them the opportunities, responsibilities, and experiences they need to be successful as they progress to the next stage of their education and as a foundation to life in the 21st century.</a:t>
            </a:r>
          </a:p>
        </p:txBody>
      </p:sp>
      <p:sp>
        <p:nvSpPr>
          <p:cNvPr id="54" name="Rectangle: Rounded Corners 53">
            <a:extLst>
              <a:ext uri="{FF2B5EF4-FFF2-40B4-BE49-F238E27FC236}">
                <a16:creationId xmlns:a16="http://schemas.microsoft.com/office/drawing/2014/main" id="{DA45611C-C0F4-2E46-8258-6DB784A6CF1D}"/>
              </a:ext>
            </a:extLst>
          </p:cNvPr>
          <p:cNvSpPr/>
          <p:nvPr/>
        </p:nvSpPr>
        <p:spPr>
          <a:xfrm>
            <a:off x="-1" y="1987853"/>
            <a:ext cx="15112999" cy="1645015"/>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u="sng" dirty="0">
                <a:solidFill>
                  <a:schemeClr val="tx1"/>
                </a:solidFill>
              </a:rPr>
              <a:t>Design Technology</a:t>
            </a:r>
          </a:p>
        </p:txBody>
      </p:sp>
      <p:pic>
        <p:nvPicPr>
          <p:cNvPr id="55" name="Picture 54">
            <a:extLst>
              <a:ext uri="{FF2B5EF4-FFF2-40B4-BE49-F238E27FC236}">
                <a16:creationId xmlns:a16="http://schemas.microsoft.com/office/drawing/2014/main" id="{492D9BCE-AFCD-323A-5115-FCCCC4EC28D8}"/>
              </a:ext>
            </a:extLst>
          </p:cNvPr>
          <p:cNvPicPr>
            <a:picLocks noChangeAspect="1"/>
          </p:cNvPicPr>
          <p:nvPr/>
        </p:nvPicPr>
        <p:blipFill>
          <a:blip r:embed="rId2"/>
          <a:stretch>
            <a:fillRect/>
          </a:stretch>
        </p:blipFill>
        <p:spPr>
          <a:xfrm>
            <a:off x="227998" y="252109"/>
            <a:ext cx="1528248" cy="1446740"/>
          </a:xfrm>
          <a:prstGeom prst="rect">
            <a:avLst/>
          </a:prstGeom>
        </p:spPr>
      </p:pic>
      <p:pic>
        <p:nvPicPr>
          <p:cNvPr id="56" name="Picture 55">
            <a:extLst>
              <a:ext uri="{FF2B5EF4-FFF2-40B4-BE49-F238E27FC236}">
                <a16:creationId xmlns:a16="http://schemas.microsoft.com/office/drawing/2014/main" id="{74D81943-217A-6485-4447-1FF66117ED09}"/>
              </a:ext>
            </a:extLst>
          </p:cNvPr>
          <p:cNvPicPr>
            <a:picLocks noChangeAspect="1"/>
          </p:cNvPicPr>
          <p:nvPr/>
        </p:nvPicPr>
        <p:blipFill>
          <a:blip r:embed="rId3"/>
          <a:stretch>
            <a:fillRect/>
          </a:stretch>
        </p:blipFill>
        <p:spPr>
          <a:xfrm>
            <a:off x="2050147" y="264214"/>
            <a:ext cx="1334079" cy="1382888"/>
          </a:xfrm>
          <a:prstGeom prst="rect">
            <a:avLst/>
          </a:prstGeom>
        </p:spPr>
      </p:pic>
      <p:sp>
        <p:nvSpPr>
          <p:cNvPr id="57" name="Rectangle: Rounded Corners 56">
            <a:extLst>
              <a:ext uri="{FF2B5EF4-FFF2-40B4-BE49-F238E27FC236}">
                <a16:creationId xmlns:a16="http://schemas.microsoft.com/office/drawing/2014/main" id="{2E1B40DA-36D5-C458-41E2-113F8B024451}"/>
              </a:ext>
            </a:extLst>
          </p:cNvPr>
          <p:cNvSpPr/>
          <p:nvPr/>
        </p:nvSpPr>
        <p:spPr>
          <a:xfrm>
            <a:off x="648963" y="11072305"/>
            <a:ext cx="13955582" cy="4576526"/>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GB" sz="2400" dirty="0">
              <a:solidFill>
                <a:schemeClr val="tx1"/>
              </a:solidFill>
            </a:endParaRPr>
          </a:p>
          <a:p>
            <a:r>
              <a:rPr lang="en-GB" sz="2400" dirty="0">
                <a:solidFill>
                  <a:schemeClr val="tx1"/>
                </a:solidFill>
              </a:rPr>
              <a:t>Church Gresley Infant School’s Design Technology Long Term Plan ensures Kapow units planned to build on skills and ensure progression. During Key Stage 1, Church Gresley Infant School’s Design Technology planning outlines the three main stages of the National Curriculum design process: design, make and evaluate. Our Design Technology projects have a clear progression of skills and knowledge for each year group which is implemented through five strands:</a:t>
            </a:r>
          </a:p>
          <a:p>
            <a:r>
              <a:rPr lang="en-GB" sz="2400" dirty="0">
                <a:solidFill>
                  <a:schemeClr val="tx1"/>
                </a:solidFill>
              </a:rPr>
              <a:t>1.	Design</a:t>
            </a:r>
          </a:p>
          <a:p>
            <a:r>
              <a:rPr lang="en-GB" sz="2400" dirty="0">
                <a:solidFill>
                  <a:schemeClr val="tx1"/>
                </a:solidFill>
              </a:rPr>
              <a:t>2.	Make</a:t>
            </a:r>
          </a:p>
          <a:p>
            <a:r>
              <a:rPr lang="en-GB" sz="2400" dirty="0">
                <a:solidFill>
                  <a:schemeClr val="tx1"/>
                </a:solidFill>
              </a:rPr>
              <a:t>3.	Evaluate</a:t>
            </a:r>
          </a:p>
          <a:p>
            <a:r>
              <a:rPr lang="en-GB" sz="2400" dirty="0">
                <a:solidFill>
                  <a:schemeClr val="tx1"/>
                </a:solidFill>
              </a:rPr>
              <a:t>4.	Technical Knowledge</a:t>
            </a:r>
          </a:p>
          <a:p>
            <a:r>
              <a:rPr lang="en-GB" sz="2400" dirty="0">
                <a:solidFill>
                  <a:schemeClr val="tx1"/>
                </a:solidFill>
              </a:rPr>
              <a:t>5.	Cooking and Nutrition</a:t>
            </a:r>
          </a:p>
        </p:txBody>
      </p:sp>
      <p:pic>
        <p:nvPicPr>
          <p:cNvPr id="58" name="Picture 57">
            <a:extLst>
              <a:ext uri="{FF2B5EF4-FFF2-40B4-BE49-F238E27FC236}">
                <a16:creationId xmlns:a16="http://schemas.microsoft.com/office/drawing/2014/main" id="{83EE5588-E906-C5E6-9E28-A8F5F3D2A1C5}"/>
              </a:ext>
            </a:extLst>
          </p:cNvPr>
          <p:cNvPicPr>
            <a:picLocks noChangeAspect="1"/>
          </p:cNvPicPr>
          <p:nvPr/>
        </p:nvPicPr>
        <p:blipFill>
          <a:blip r:embed="rId4"/>
          <a:stretch>
            <a:fillRect/>
          </a:stretch>
        </p:blipFill>
        <p:spPr>
          <a:xfrm>
            <a:off x="709110" y="15995673"/>
            <a:ext cx="13835288" cy="4292576"/>
          </a:xfrm>
          <a:prstGeom prst="rect">
            <a:avLst/>
          </a:prstGeom>
        </p:spPr>
      </p:pic>
      <p:grpSp>
        <p:nvGrpSpPr>
          <p:cNvPr id="20" name="Group 20"/>
          <p:cNvGrpSpPr/>
          <p:nvPr/>
        </p:nvGrpSpPr>
        <p:grpSpPr>
          <a:xfrm>
            <a:off x="9503542" y="10363907"/>
            <a:ext cx="4225247" cy="994288"/>
            <a:chOff x="-57365" y="-94166"/>
            <a:chExt cx="5633663" cy="1325719"/>
          </a:xfrm>
        </p:grpSpPr>
        <p:grpSp>
          <p:nvGrpSpPr>
            <p:cNvPr id="21" name="Group 21"/>
            <p:cNvGrpSpPr/>
            <p:nvPr/>
          </p:nvGrpSpPr>
          <p:grpSpPr>
            <a:xfrm>
              <a:off x="-57365" y="-94166"/>
              <a:ext cx="5633663" cy="1325719"/>
              <a:chOff x="-11605" y="-19050"/>
              <a:chExt cx="1139699" cy="268195"/>
            </a:xfrm>
          </p:grpSpPr>
          <p:sp>
            <p:nvSpPr>
              <p:cNvPr id="22" name="Freeform 22"/>
              <p:cNvSpPr/>
              <p:nvPr/>
            </p:nvSpPr>
            <p:spPr>
              <a:xfrm>
                <a:off x="-11605" y="-15388"/>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23" name="TextBox 23"/>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24" name="TextBox 24"/>
            <p:cNvSpPr txBox="1"/>
            <p:nvPr/>
          </p:nvSpPr>
          <p:spPr>
            <a:xfrm>
              <a:off x="276140" y="115396"/>
              <a:ext cx="5024017" cy="924560"/>
            </a:xfrm>
            <a:prstGeom prst="rect">
              <a:avLst/>
            </a:prstGeom>
          </p:spPr>
          <p:txBody>
            <a:bodyPr lIns="0" tIns="0" rIns="0" bIns="0" rtlCol="0" anchor="t">
              <a:spAutoFit/>
            </a:bodyPr>
            <a:lstStyle/>
            <a:p>
              <a:pPr algn="ctr">
                <a:lnSpc>
                  <a:spcPts val="5880"/>
                </a:lnSpc>
                <a:spcBef>
                  <a:spcPct val="0"/>
                </a:spcBef>
              </a:pPr>
              <a:r>
                <a:rPr lang="en-US" sz="4200" spc="126" dirty="0">
                  <a:solidFill>
                    <a:srgbClr val="000000"/>
                  </a:solidFill>
                  <a:latin typeface="Handy Casual"/>
                  <a:ea typeface="Handy Casual"/>
                  <a:cs typeface="Handy Casual"/>
                  <a:sym typeface="Handy Casual"/>
                </a:rPr>
                <a:t>IMPLEMENTATION</a:t>
              </a:r>
            </a:p>
          </p:txBody>
        </p:sp>
      </p:grpSp>
      <p:grpSp>
        <p:nvGrpSpPr>
          <p:cNvPr id="15" name="Group 15"/>
          <p:cNvGrpSpPr/>
          <p:nvPr/>
        </p:nvGrpSpPr>
        <p:grpSpPr>
          <a:xfrm>
            <a:off x="227998" y="3586897"/>
            <a:ext cx="4182223" cy="923664"/>
            <a:chOff x="0" y="0"/>
            <a:chExt cx="5576298" cy="1231553"/>
          </a:xfrm>
        </p:grpSpPr>
        <p:grpSp>
          <p:nvGrpSpPr>
            <p:cNvPr id="16" name="Group 16"/>
            <p:cNvGrpSpPr/>
            <p:nvPr/>
          </p:nvGrpSpPr>
          <p:grpSpPr>
            <a:xfrm>
              <a:off x="0" y="0"/>
              <a:ext cx="5576298" cy="1231553"/>
              <a:chOff x="0" y="0"/>
              <a:chExt cx="1128094" cy="249145"/>
            </a:xfrm>
          </p:grpSpPr>
          <p:sp>
            <p:nvSpPr>
              <p:cNvPr id="17" name="Freeform 17"/>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18" name="TextBox 18"/>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19" name="TextBox 19"/>
            <p:cNvSpPr txBox="1"/>
            <p:nvPr/>
          </p:nvSpPr>
          <p:spPr>
            <a:xfrm>
              <a:off x="251237" y="86154"/>
              <a:ext cx="5024017" cy="924560"/>
            </a:xfrm>
            <a:prstGeom prst="rect">
              <a:avLst/>
            </a:prstGeom>
          </p:spPr>
          <p:txBody>
            <a:bodyPr lIns="0" tIns="0" rIns="0" bIns="0" rtlCol="0" anchor="t">
              <a:spAutoFit/>
            </a:bodyPr>
            <a:lstStyle/>
            <a:p>
              <a:pPr algn="ctr">
                <a:lnSpc>
                  <a:spcPts val="5880"/>
                </a:lnSpc>
                <a:spcBef>
                  <a:spcPct val="0"/>
                </a:spcBef>
              </a:pPr>
              <a:r>
                <a:rPr lang="en-US" sz="4200" spc="126">
                  <a:solidFill>
                    <a:srgbClr val="000000"/>
                  </a:solidFill>
                  <a:latin typeface="Handy Casual"/>
                  <a:ea typeface="Handy Casual"/>
                  <a:cs typeface="Handy Casual"/>
                  <a:sym typeface="Handy Casual"/>
                </a:rPr>
                <a:t>INTENT</a:t>
              </a:r>
            </a:p>
          </p:txBody>
        </p:sp>
      </p:grpSp>
      <p:sp>
        <p:nvSpPr>
          <p:cNvPr id="30" name="TextBox 29">
            <a:extLst>
              <a:ext uri="{FF2B5EF4-FFF2-40B4-BE49-F238E27FC236}">
                <a16:creationId xmlns:a16="http://schemas.microsoft.com/office/drawing/2014/main" id="{C19B7EE8-39F4-96E3-70E3-A407CCF9E582}"/>
              </a:ext>
            </a:extLst>
          </p:cNvPr>
          <p:cNvSpPr txBox="1"/>
          <p:nvPr/>
        </p:nvSpPr>
        <p:spPr>
          <a:xfrm>
            <a:off x="1447890" y="16474126"/>
            <a:ext cx="12268199" cy="3416320"/>
          </a:xfrm>
          <a:prstGeom prst="rect">
            <a:avLst/>
          </a:prstGeom>
          <a:noFill/>
        </p:spPr>
        <p:txBody>
          <a:bodyPr wrap="square">
            <a:spAutoFit/>
          </a:bodyPr>
          <a:lstStyle/>
          <a:p>
            <a:r>
              <a:rPr lang="en-GB" sz="2400" dirty="0"/>
              <a:t>Our carefully selected projects ensure children will build on previous learning. Key skills are revisited and built upon with added challenge and complexity. Well planned and resourced projects provide children with fun, practical experiences. Teachers take ownership and plan flexibly for Design Technology; making  cross curricular links and often teaching Design Technology as a block of lessons to allow the time needed for the children to be critical, inventive and reflective on their work.  Each project implements the principles of designing, making, evaluating and incorporates the technical knowledge and understanding in relevant contexts. Our progression document also includes Key Stage 2 projects and expectations, in order to ensure children have the skills and knowledge ready to move their learning forward.</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3F7FA"/>
        </a:solidFill>
        <a:effectLst/>
      </p:bgPr>
    </p:bg>
    <p:spTree>
      <p:nvGrpSpPr>
        <p:cNvPr id="1" name=""/>
        <p:cNvGrpSpPr/>
        <p:nvPr/>
      </p:nvGrpSpPr>
      <p:grpSpPr>
        <a:xfrm>
          <a:off x="0" y="0"/>
          <a:ext cx="0" cy="0"/>
          <a:chOff x="0" y="0"/>
          <a:chExt cx="0" cy="0"/>
        </a:xfrm>
      </p:grpSpPr>
      <p:grpSp>
        <p:nvGrpSpPr>
          <p:cNvPr id="2" name="Group 2"/>
          <p:cNvGrpSpPr/>
          <p:nvPr/>
        </p:nvGrpSpPr>
        <p:grpSpPr>
          <a:xfrm>
            <a:off x="0" y="15157419"/>
            <a:ext cx="15113000" cy="6216681"/>
            <a:chOff x="0" y="0"/>
            <a:chExt cx="3816532" cy="1681011"/>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3" name="Freeform 3"/>
            <p:cNvSpPr/>
            <p:nvPr/>
          </p:nvSpPr>
          <p:spPr>
            <a:xfrm>
              <a:off x="0" y="0"/>
              <a:ext cx="3816532" cy="1681011"/>
            </a:xfrm>
            <a:custGeom>
              <a:avLst/>
              <a:gdLst/>
              <a:ahLst/>
              <a:cxnLst/>
              <a:rect l="l" t="t" r="r" b="b"/>
              <a:pathLst>
                <a:path w="3816532" h="1681011">
                  <a:moveTo>
                    <a:pt x="25170" y="0"/>
                  </a:moveTo>
                  <a:lnTo>
                    <a:pt x="3791362" y="0"/>
                  </a:lnTo>
                  <a:cubicBezTo>
                    <a:pt x="3805263" y="0"/>
                    <a:pt x="3816532" y="11269"/>
                    <a:pt x="3816532" y="25170"/>
                  </a:cubicBezTo>
                  <a:lnTo>
                    <a:pt x="3816532" y="1655841"/>
                  </a:lnTo>
                  <a:cubicBezTo>
                    <a:pt x="3816532" y="1669742"/>
                    <a:pt x="3805263" y="1681011"/>
                    <a:pt x="3791362" y="1681011"/>
                  </a:cubicBezTo>
                  <a:lnTo>
                    <a:pt x="25170" y="1681011"/>
                  </a:lnTo>
                  <a:cubicBezTo>
                    <a:pt x="11269" y="1681011"/>
                    <a:pt x="0" y="1669742"/>
                    <a:pt x="0" y="1655841"/>
                  </a:cubicBezTo>
                  <a:lnTo>
                    <a:pt x="0" y="25170"/>
                  </a:lnTo>
                  <a:cubicBezTo>
                    <a:pt x="0" y="11269"/>
                    <a:pt x="11269" y="0"/>
                    <a:pt x="25170" y="0"/>
                  </a:cubicBezTo>
                  <a:close/>
                </a:path>
              </a:pathLst>
            </a:custGeom>
            <a:grpFill/>
            <a:ln cap="rnd">
              <a:noFill/>
              <a:prstDash val="solid"/>
              <a:round/>
            </a:ln>
          </p:spPr>
          <p:txBody>
            <a:bodyPr/>
            <a:lstStyle/>
            <a:p>
              <a:endParaRPr lang="en-GB"/>
            </a:p>
          </p:txBody>
        </p:sp>
        <p:sp>
          <p:nvSpPr>
            <p:cNvPr id="4" name="TextBox 4"/>
            <p:cNvSpPr txBox="1"/>
            <p:nvPr/>
          </p:nvSpPr>
          <p:spPr>
            <a:xfrm>
              <a:off x="0" y="-19050"/>
              <a:ext cx="3816532" cy="1700061"/>
            </a:xfrm>
            <a:prstGeom prst="rect">
              <a:avLst/>
            </a:prstGeom>
            <a:grpFill/>
          </p:spPr>
          <p:txBody>
            <a:bodyPr lIns="23248" tIns="23248" rIns="23248" bIns="23248" rtlCol="0" anchor="ctr"/>
            <a:lstStyle/>
            <a:p>
              <a:pPr algn="ctr">
                <a:lnSpc>
                  <a:spcPts val="1217"/>
                </a:lnSpc>
              </a:pPr>
              <a:endParaRPr/>
            </a:p>
          </p:txBody>
        </p:sp>
      </p:grpSp>
      <p:grpSp>
        <p:nvGrpSpPr>
          <p:cNvPr id="10" name="Group 10"/>
          <p:cNvGrpSpPr/>
          <p:nvPr/>
        </p:nvGrpSpPr>
        <p:grpSpPr>
          <a:xfrm>
            <a:off x="0" y="282086"/>
            <a:ext cx="15113000" cy="4593897"/>
            <a:chOff x="0" y="0"/>
            <a:chExt cx="2878665" cy="480623"/>
          </a:xfrm>
          <a:solidFill>
            <a:srgbClr val="FF0000"/>
          </a:solidFill>
        </p:grpSpPr>
        <p:sp>
          <p:nvSpPr>
            <p:cNvPr id="11" name="Freeform 11"/>
            <p:cNvSpPr/>
            <p:nvPr/>
          </p:nvSpPr>
          <p:spPr>
            <a:xfrm>
              <a:off x="0" y="0"/>
              <a:ext cx="2878665" cy="480623"/>
            </a:xfrm>
            <a:custGeom>
              <a:avLst/>
              <a:gdLst/>
              <a:ahLst/>
              <a:cxnLst/>
              <a:rect l="l" t="t" r="r" b="b"/>
              <a:pathLst>
                <a:path w="2878665" h="480623">
                  <a:moveTo>
                    <a:pt x="0" y="0"/>
                  </a:moveTo>
                  <a:lnTo>
                    <a:pt x="2878665" y="0"/>
                  </a:lnTo>
                  <a:lnTo>
                    <a:pt x="2878665" y="480623"/>
                  </a:lnTo>
                  <a:lnTo>
                    <a:pt x="0" y="480623"/>
                  </a:lnTo>
                  <a:close/>
                </a:path>
              </a:pathLst>
            </a:custGeom>
            <a:grpFill/>
          </p:spPr>
          <p:txBody>
            <a:bodyPr/>
            <a:lstStyle/>
            <a:p>
              <a:endParaRPr lang="en-GB"/>
            </a:p>
          </p:txBody>
        </p:sp>
        <p:sp>
          <p:nvSpPr>
            <p:cNvPr id="12" name="TextBox 12"/>
            <p:cNvSpPr txBox="1"/>
            <p:nvPr/>
          </p:nvSpPr>
          <p:spPr>
            <a:xfrm>
              <a:off x="0" y="-47625"/>
              <a:ext cx="2878665" cy="528248"/>
            </a:xfrm>
            <a:prstGeom prst="rect">
              <a:avLst/>
            </a:prstGeom>
            <a:grpFill/>
          </p:spPr>
          <p:txBody>
            <a:bodyPr lIns="23333" tIns="23333" rIns="23333" bIns="23333" rtlCol="0" anchor="ctr"/>
            <a:lstStyle/>
            <a:p>
              <a:pPr algn="ctr">
                <a:lnSpc>
                  <a:spcPts val="3799"/>
                </a:lnSpc>
              </a:pPr>
              <a:endParaRPr/>
            </a:p>
          </p:txBody>
        </p:sp>
      </p:grpSp>
      <p:grpSp>
        <p:nvGrpSpPr>
          <p:cNvPr id="16" name="Group 16"/>
          <p:cNvGrpSpPr/>
          <p:nvPr/>
        </p:nvGrpSpPr>
        <p:grpSpPr>
          <a:xfrm>
            <a:off x="0" y="4521746"/>
            <a:ext cx="15113000" cy="10949048"/>
            <a:chOff x="0" y="0"/>
            <a:chExt cx="3816532" cy="3205586"/>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17" name="Freeform 17"/>
            <p:cNvSpPr/>
            <p:nvPr/>
          </p:nvSpPr>
          <p:spPr>
            <a:xfrm>
              <a:off x="0" y="0"/>
              <a:ext cx="3816532" cy="3205586"/>
            </a:xfrm>
            <a:custGeom>
              <a:avLst/>
              <a:gdLst/>
              <a:ahLst/>
              <a:cxnLst/>
              <a:rect l="l" t="t" r="r" b="b"/>
              <a:pathLst>
                <a:path w="3816532" h="3205586">
                  <a:moveTo>
                    <a:pt x="25170" y="0"/>
                  </a:moveTo>
                  <a:lnTo>
                    <a:pt x="3791362" y="0"/>
                  </a:lnTo>
                  <a:cubicBezTo>
                    <a:pt x="3805263" y="0"/>
                    <a:pt x="3816532" y="11269"/>
                    <a:pt x="3816532" y="25170"/>
                  </a:cubicBezTo>
                  <a:lnTo>
                    <a:pt x="3816532" y="3180416"/>
                  </a:lnTo>
                  <a:cubicBezTo>
                    <a:pt x="3816532" y="3194317"/>
                    <a:pt x="3805263" y="3205586"/>
                    <a:pt x="3791362" y="3205586"/>
                  </a:cubicBezTo>
                  <a:lnTo>
                    <a:pt x="25170" y="3205586"/>
                  </a:lnTo>
                  <a:cubicBezTo>
                    <a:pt x="11269" y="3205586"/>
                    <a:pt x="0" y="3194317"/>
                    <a:pt x="0" y="3180416"/>
                  </a:cubicBezTo>
                  <a:lnTo>
                    <a:pt x="0" y="25170"/>
                  </a:lnTo>
                  <a:cubicBezTo>
                    <a:pt x="0" y="11269"/>
                    <a:pt x="11269" y="0"/>
                    <a:pt x="25170" y="0"/>
                  </a:cubicBezTo>
                  <a:close/>
                </a:path>
              </a:pathLst>
            </a:custGeom>
            <a:grpFill/>
            <a:ln cap="rnd">
              <a:noFill/>
              <a:prstDash val="solid"/>
              <a:round/>
            </a:ln>
          </p:spPr>
          <p:txBody>
            <a:bodyPr/>
            <a:lstStyle/>
            <a:p>
              <a:endParaRPr lang="en-GB"/>
            </a:p>
          </p:txBody>
        </p:sp>
        <p:sp>
          <p:nvSpPr>
            <p:cNvPr id="18" name="TextBox 18"/>
            <p:cNvSpPr txBox="1"/>
            <p:nvPr/>
          </p:nvSpPr>
          <p:spPr>
            <a:xfrm>
              <a:off x="0" y="-19050"/>
              <a:ext cx="3816532" cy="3224636"/>
            </a:xfrm>
            <a:prstGeom prst="rect">
              <a:avLst/>
            </a:prstGeom>
            <a:grpFill/>
          </p:spPr>
          <p:txBody>
            <a:bodyPr lIns="23248" tIns="23248" rIns="23248" bIns="23248" rtlCol="0" anchor="ctr"/>
            <a:lstStyle/>
            <a:p>
              <a:pPr algn="ctr">
                <a:lnSpc>
                  <a:spcPts val="1217"/>
                </a:lnSpc>
              </a:pPr>
              <a:endParaRPr/>
            </a:p>
          </p:txBody>
        </p:sp>
      </p:grpSp>
      <p:grpSp>
        <p:nvGrpSpPr>
          <p:cNvPr id="23" name="Group 23"/>
          <p:cNvGrpSpPr/>
          <p:nvPr/>
        </p:nvGrpSpPr>
        <p:grpSpPr>
          <a:xfrm>
            <a:off x="7471112" y="4502866"/>
            <a:ext cx="7341273" cy="10524781"/>
            <a:chOff x="0" y="-47625"/>
            <a:chExt cx="1231565" cy="2120131"/>
          </a:xfrm>
        </p:grpSpPr>
        <p:sp>
          <p:nvSpPr>
            <p:cNvPr id="24" name="Freeform 24"/>
            <p:cNvSpPr/>
            <p:nvPr/>
          </p:nvSpPr>
          <p:spPr>
            <a:xfrm>
              <a:off x="39700" y="-47625"/>
              <a:ext cx="1191865" cy="2072506"/>
            </a:xfrm>
            <a:custGeom>
              <a:avLst/>
              <a:gdLst/>
              <a:ahLst/>
              <a:cxnLst/>
              <a:rect l="l" t="t" r="r" b="b"/>
              <a:pathLst>
                <a:path w="1191865" h="2072506">
                  <a:moveTo>
                    <a:pt x="86132" y="0"/>
                  </a:moveTo>
                  <a:lnTo>
                    <a:pt x="1105733" y="0"/>
                  </a:lnTo>
                  <a:cubicBezTo>
                    <a:pt x="1128577" y="0"/>
                    <a:pt x="1150485" y="9075"/>
                    <a:pt x="1166638" y="25227"/>
                  </a:cubicBezTo>
                  <a:cubicBezTo>
                    <a:pt x="1182791" y="41380"/>
                    <a:pt x="1191865" y="63288"/>
                    <a:pt x="1191865" y="86132"/>
                  </a:cubicBezTo>
                  <a:lnTo>
                    <a:pt x="1191865" y="1986374"/>
                  </a:lnTo>
                  <a:cubicBezTo>
                    <a:pt x="1191865" y="2009218"/>
                    <a:pt x="1182791" y="2031126"/>
                    <a:pt x="1166638" y="2047279"/>
                  </a:cubicBezTo>
                  <a:cubicBezTo>
                    <a:pt x="1150485" y="2063431"/>
                    <a:pt x="1128577" y="2072506"/>
                    <a:pt x="1105733" y="2072506"/>
                  </a:cubicBezTo>
                  <a:lnTo>
                    <a:pt x="86132" y="2072506"/>
                  </a:lnTo>
                  <a:cubicBezTo>
                    <a:pt x="63288" y="2072506"/>
                    <a:pt x="41380" y="2063431"/>
                    <a:pt x="25227" y="2047279"/>
                  </a:cubicBezTo>
                  <a:cubicBezTo>
                    <a:pt x="9075" y="2031126"/>
                    <a:pt x="0" y="2009218"/>
                    <a:pt x="0" y="1986374"/>
                  </a:cubicBezTo>
                  <a:lnTo>
                    <a:pt x="0" y="86132"/>
                  </a:lnTo>
                  <a:cubicBezTo>
                    <a:pt x="0" y="63288"/>
                    <a:pt x="9075" y="41380"/>
                    <a:pt x="25227" y="25227"/>
                  </a:cubicBezTo>
                  <a:cubicBezTo>
                    <a:pt x="41380" y="9075"/>
                    <a:pt x="63288" y="0"/>
                    <a:pt x="86132" y="0"/>
                  </a:cubicBezTo>
                  <a:close/>
                </a:path>
              </a:pathLst>
            </a:custGeom>
            <a:solidFill>
              <a:srgbClr val="FFFFFF"/>
            </a:solidFill>
          </p:spPr>
          <p:txBody>
            <a:bodyPr/>
            <a:lstStyle/>
            <a:p>
              <a:endParaRPr lang="en-GB" dirty="0"/>
            </a:p>
          </p:txBody>
        </p:sp>
        <p:sp>
          <p:nvSpPr>
            <p:cNvPr id="25" name="TextBox 25"/>
            <p:cNvSpPr txBox="1"/>
            <p:nvPr/>
          </p:nvSpPr>
          <p:spPr>
            <a:xfrm>
              <a:off x="0" y="-47625"/>
              <a:ext cx="1191865" cy="2120131"/>
            </a:xfrm>
            <a:prstGeom prst="rect">
              <a:avLst/>
            </a:prstGeom>
          </p:spPr>
          <p:txBody>
            <a:bodyPr lIns="50800" tIns="50800" rIns="50800" bIns="50800" rtlCol="0" anchor="ctr"/>
            <a:lstStyle/>
            <a:p>
              <a:pPr algn="ctr">
                <a:lnSpc>
                  <a:spcPts val="3079"/>
                </a:lnSpc>
              </a:pPr>
              <a:endParaRPr/>
            </a:p>
          </p:txBody>
        </p:sp>
      </p:grpSp>
      <p:sp>
        <p:nvSpPr>
          <p:cNvPr id="26" name="Freeform 26"/>
          <p:cNvSpPr/>
          <p:nvPr/>
        </p:nvSpPr>
        <p:spPr>
          <a:xfrm>
            <a:off x="6259645" y="7492426"/>
            <a:ext cx="1614004" cy="1593633"/>
          </a:xfrm>
          <a:custGeom>
            <a:avLst/>
            <a:gdLst/>
            <a:ahLst/>
            <a:cxnLst/>
            <a:rect l="l" t="t" r="r" b="b"/>
            <a:pathLst>
              <a:path w="1614004" h="1593633">
                <a:moveTo>
                  <a:pt x="0" y="0"/>
                </a:moveTo>
                <a:lnTo>
                  <a:pt x="1614003" y="0"/>
                </a:lnTo>
                <a:lnTo>
                  <a:pt x="1614003" y="1593633"/>
                </a:lnTo>
                <a:lnTo>
                  <a:pt x="0" y="1593633"/>
                </a:lnTo>
                <a:lnTo>
                  <a:pt x="0" y="0"/>
                </a:lnTo>
                <a:close/>
              </a:path>
            </a:pathLst>
          </a:custGeom>
          <a:blipFill>
            <a:blip r:embed="rId2"/>
            <a:stretch>
              <a:fillRect l="-1132" r="-1132"/>
            </a:stretch>
          </a:blipFill>
        </p:spPr>
        <p:txBody>
          <a:bodyPr/>
          <a:lstStyle/>
          <a:p>
            <a:endParaRPr lang="en-GB"/>
          </a:p>
        </p:txBody>
      </p:sp>
      <p:sp>
        <p:nvSpPr>
          <p:cNvPr id="27" name="Freeform 27"/>
          <p:cNvSpPr/>
          <p:nvPr/>
        </p:nvSpPr>
        <p:spPr>
          <a:xfrm>
            <a:off x="6133702" y="5580153"/>
            <a:ext cx="1794466" cy="1717651"/>
          </a:xfrm>
          <a:custGeom>
            <a:avLst/>
            <a:gdLst/>
            <a:ahLst/>
            <a:cxnLst/>
            <a:rect l="l" t="t" r="r" b="b"/>
            <a:pathLst>
              <a:path w="1794466" h="1717651">
                <a:moveTo>
                  <a:pt x="0" y="0"/>
                </a:moveTo>
                <a:lnTo>
                  <a:pt x="1794465" y="0"/>
                </a:lnTo>
                <a:lnTo>
                  <a:pt x="1794465" y="1717651"/>
                </a:lnTo>
                <a:lnTo>
                  <a:pt x="0" y="1717651"/>
                </a:lnTo>
                <a:lnTo>
                  <a:pt x="0" y="0"/>
                </a:lnTo>
                <a:close/>
              </a:path>
            </a:pathLst>
          </a:custGeom>
          <a:blipFill>
            <a:blip r:embed="rId3"/>
            <a:stretch>
              <a:fillRect l="-1132" r="-1132"/>
            </a:stretch>
          </a:blipFill>
        </p:spPr>
        <p:txBody>
          <a:bodyPr/>
          <a:lstStyle/>
          <a:p>
            <a:endParaRPr lang="en-GB"/>
          </a:p>
        </p:txBody>
      </p:sp>
      <p:sp>
        <p:nvSpPr>
          <p:cNvPr id="28" name="Freeform 28"/>
          <p:cNvSpPr/>
          <p:nvPr/>
        </p:nvSpPr>
        <p:spPr>
          <a:xfrm>
            <a:off x="6393165" y="9386628"/>
            <a:ext cx="1506684" cy="1637099"/>
          </a:xfrm>
          <a:custGeom>
            <a:avLst/>
            <a:gdLst/>
            <a:ahLst/>
            <a:cxnLst/>
            <a:rect l="l" t="t" r="r" b="b"/>
            <a:pathLst>
              <a:path w="1506684" h="1637099">
                <a:moveTo>
                  <a:pt x="0" y="0"/>
                </a:moveTo>
                <a:lnTo>
                  <a:pt x="1506684" y="0"/>
                </a:lnTo>
                <a:lnTo>
                  <a:pt x="1506684" y="1637099"/>
                </a:lnTo>
                <a:lnTo>
                  <a:pt x="0" y="1637099"/>
                </a:lnTo>
                <a:lnTo>
                  <a:pt x="0" y="0"/>
                </a:lnTo>
                <a:close/>
              </a:path>
            </a:pathLst>
          </a:custGeom>
          <a:blipFill>
            <a:blip r:embed="rId4"/>
            <a:stretch>
              <a:fillRect l="-1132" r="-1132"/>
            </a:stretch>
          </a:blipFill>
        </p:spPr>
        <p:txBody>
          <a:bodyPr/>
          <a:lstStyle/>
          <a:p>
            <a:endParaRPr lang="en-GB"/>
          </a:p>
        </p:txBody>
      </p:sp>
      <p:sp>
        <p:nvSpPr>
          <p:cNvPr id="29" name="Freeform 29"/>
          <p:cNvSpPr/>
          <p:nvPr/>
        </p:nvSpPr>
        <p:spPr>
          <a:xfrm>
            <a:off x="6369689" y="11283518"/>
            <a:ext cx="1609597" cy="1560903"/>
          </a:xfrm>
          <a:custGeom>
            <a:avLst/>
            <a:gdLst/>
            <a:ahLst/>
            <a:cxnLst/>
            <a:rect l="l" t="t" r="r" b="b"/>
            <a:pathLst>
              <a:path w="1609597" h="1560903">
                <a:moveTo>
                  <a:pt x="0" y="0"/>
                </a:moveTo>
                <a:lnTo>
                  <a:pt x="1609597" y="0"/>
                </a:lnTo>
                <a:lnTo>
                  <a:pt x="1609597" y="1560903"/>
                </a:lnTo>
                <a:lnTo>
                  <a:pt x="0" y="1560903"/>
                </a:lnTo>
                <a:lnTo>
                  <a:pt x="0" y="0"/>
                </a:lnTo>
                <a:close/>
              </a:path>
            </a:pathLst>
          </a:custGeom>
          <a:blipFill>
            <a:blip r:embed="rId5"/>
            <a:stretch>
              <a:fillRect l="-1132" r="-1132"/>
            </a:stretch>
          </a:blipFill>
        </p:spPr>
        <p:txBody>
          <a:bodyPr/>
          <a:lstStyle/>
          <a:p>
            <a:endParaRPr lang="en-GB"/>
          </a:p>
        </p:txBody>
      </p:sp>
      <p:sp>
        <p:nvSpPr>
          <p:cNvPr id="30" name="TextBox 30"/>
          <p:cNvSpPr txBox="1"/>
          <p:nvPr/>
        </p:nvSpPr>
        <p:spPr>
          <a:xfrm>
            <a:off x="8075789" y="5981349"/>
            <a:ext cx="6668993" cy="8525411"/>
          </a:xfrm>
          <a:prstGeom prst="rect">
            <a:avLst/>
          </a:prstGeom>
        </p:spPr>
        <p:txBody>
          <a:bodyPr wrap="square" lIns="0" tIns="0" rIns="0" bIns="0" rtlCol="0" anchor="t">
            <a:spAutoFit/>
          </a:bodyPr>
          <a:lstStyle/>
          <a:p>
            <a:pPr algn="ctr">
              <a:lnSpc>
                <a:spcPts val="1960"/>
              </a:lnSpc>
            </a:pPr>
            <a:r>
              <a:rPr lang="en-US" i="1" dirty="0">
                <a:solidFill>
                  <a:srgbClr val="000000"/>
                </a:solidFill>
                <a:ea typeface="Twinkl Italics"/>
                <a:cs typeface="Twinkl Italics"/>
                <a:sym typeface="Twinkl Italics"/>
              </a:rPr>
              <a:t>EXPLICIT INSTRUCTION</a:t>
            </a:r>
          </a:p>
          <a:p>
            <a:pPr marL="151131" lvl="1" algn="l">
              <a:lnSpc>
                <a:spcPts val="1960"/>
              </a:lnSpc>
              <a:spcBef>
                <a:spcPct val="0"/>
              </a:spcBef>
            </a:pPr>
            <a:r>
              <a:rPr lang="en-GB" dirty="0">
                <a:solidFill>
                  <a:srgbClr val="000000"/>
                </a:solidFill>
                <a:ea typeface="Twinkl Italics"/>
                <a:cs typeface="Twinkl Italics"/>
                <a:sym typeface="Twinkl Italics"/>
              </a:rPr>
              <a:t>Clear design and make instructions, and structured  DT tasks – ensuring clarity and reducing cognitive load for pupils who benefit from additional support.</a:t>
            </a:r>
          </a:p>
          <a:p>
            <a:pPr marL="151131" lvl="1" algn="l">
              <a:lnSpc>
                <a:spcPts val="1960"/>
              </a:lnSpc>
              <a:spcBef>
                <a:spcPct val="0"/>
              </a:spcBef>
            </a:pPr>
            <a:endParaRPr lang="en-GB" i="1" dirty="0">
              <a:solidFill>
                <a:srgbClr val="000000"/>
              </a:solidFill>
              <a:ea typeface="Twinkl Italics"/>
              <a:cs typeface="Twinkl Italics"/>
              <a:sym typeface="Twinkl Italics"/>
            </a:endParaRPr>
          </a:p>
          <a:p>
            <a:pPr marL="151131" lvl="1" algn="l">
              <a:lnSpc>
                <a:spcPts val="1960"/>
              </a:lnSpc>
              <a:spcBef>
                <a:spcPct val="0"/>
              </a:spcBef>
            </a:pPr>
            <a:endParaRPr lang="en-GB" i="1" dirty="0">
              <a:solidFill>
                <a:srgbClr val="000000"/>
              </a:solidFill>
              <a:ea typeface="Twinkl Italics"/>
              <a:cs typeface="Twinkl Italics"/>
              <a:sym typeface="Twinkl Italics"/>
            </a:endParaRPr>
          </a:p>
          <a:p>
            <a:pPr marL="151131" lvl="1" algn="ctr">
              <a:lnSpc>
                <a:spcPts val="1960"/>
              </a:lnSpc>
              <a:spcBef>
                <a:spcPct val="0"/>
              </a:spcBef>
            </a:pPr>
            <a:endParaRPr lang="en-GB" i="1" dirty="0">
              <a:solidFill>
                <a:srgbClr val="000000"/>
              </a:solidFill>
              <a:ea typeface="Twinkl Italics"/>
              <a:cs typeface="Twinkl Italics"/>
              <a:sym typeface="Twinkl Italics"/>
            </a:endParaRPr>
          </a:p>
          <a:p>
            <a:pPr marL="151131" lvl="1" algn="ctr">
              <a:lnSpc>
                <a:spcPts val="1960"/>
              </a:lnSpc>
              <a:spcBef>
                <a:spcPct val="0"/>
              </a:spcBef>
            </a:pPr>
            <a:r>
              <a:rPr lang="en-GB" i="1" dirty="0">
                <a:solidFill>
                  <a:srgbClr val="000000"/>
                </a:solidFill>
                <a:ea typeface="Twinkl Italics"/>
                <a:cs typeface="Twinkl Italics"/>
                <a:sym typeface="Twinkl Italics"/>
              </a:rPr>
              <a:t>COGNITIVE AND METACOGNITIVE STRATEGIES</a:t>
            </a:r>
          </a:p>
          <a:p>
            <a:pPr marL="151131" lvl="1" algn="l">
              <a:lnSpc>
                <a:spcPts val="1960"/>
              </a:lnSpc>
              <a:spcBef>
                <a:spcPct val="0"/>
              </a:spcBef>
            </a:pPr>
            <a:r>
              <a:rPr lang="en-GB" dirty="0">
                <a:solidFill>
                  <a:srgbClr val="000000"/>
                </a:solidFill>
                <a:ea typeface="Twinkl Italics"/>
                <a:cs typeface="Twinkl Italics"/>
                <a:sym typeface="Twinkl Italics"/>
              </a:rPr>
              <a:t>Lessons incorporate different elements to engage all learners including ,multi-sensory approaches.</a:t>
            </a:r>
          </a:p>
          <a:p>
            <a:pPr marL="151131" lvl="1" algn="l">
              <a:lnSpc>
                <a:spcPts val="1960"/>
              </a:lnSpc>
              <a:spcBef>
                <a:spcPct val="0"/>
              </a:spcBef>
            </a:pPr>
            <a:endParaRPr lang="en-GB" i="1" dirty="0">
              <a:solidFill>
                <a:srgbClr val="000000"/>
              </a:solidFill>
              <a:ea typeface="Twinkl Italics"/>
              <a:cs typeface="Twinkl Italics"/>
              <a:sym typeface="Twinkl Italics"/>
            </a:endParaRPr>
          </a:p>
          <a:p>
            <a:pPr marL="151131" lvl="1" algn="l">
              <a:lnSpc>
                <a:spcPts val="1960"/>
              </a:lnSpc>
              <a:spcBef>
                <a:spcPct val="0"/>
              </a:spcBef>
            </a:pPr>
            <a:endParaRPr lang="en-GB" i="1" dirty="0">
              <a:solidFill>
                <a:srgbClr val="000000"/>
              </a:solidFill>
              <a:ea typeface="Twinkl Italics"/>
              <a:cs typeface="Twinkl Italics"/>
              <a:sym typeface="Twinkl Italics"/>
            </a:endParaRPr>
          </a:p>
          <a:p>
            <a:pPr marL="151131" lvl="1" algn="l">
              <a:lnSpc>
                <a:spcPts val="1960"/>
              </a:lnSpc>
              <a:spcBef>
                <a:spcPct val="0"/>
              </a:spcBef>
            </a:pPr>
            <a:endParaRPr lang="en-GB" i="1" dirty="0">
              <a:solidFill>
                <a:srgbClr val="000000"/>
              </a:solidFill>
              <a:ea typeface="Twinkl Italics"/>
              <a:cs typeface="Twinkl Italics"/>
              <a:sym typeface="Twinkl Italics"/>
            </a:endParaRPr>
          </a:p>
          <a:p>
            <a:pPr marL="0" marR="0" lvl="0" indent="0" algn="ctr" defTabSz="914400" rtl="0" eaLnBrk="1" fontAlgn="auto" latinLnBrk="0" hangingPunct="1">
              <a:lnSpc>
                <a:spcPts val="1960"/>
              </a:lnSpc>
              <a:spcBef>
                <a:spcPts val="0"/>
              </a:spcBef>
              <a:spcAft>
                <a:spcPts val="0"/>
              </a:spcAft>
              <a:buClrTx/>
              <a:buSzTx/>
              <a:buFontTx/>
              <a:buNone/>
              <a:tabLst/>
              <a:defRPr/>
            </a:pPr>
            <a:r>
              <a:rPr kumimoji="0" lang="en-US" b="0" i="1" u="none" strike="noStrike" kern="1200" cap="none" spc="0" normalizeH="0" baseline="0" noProof="0" dirty="0">
                <a:ln>
                  <a:noFill/>
                </a:ln>
                <a:solidFill>
                  <a:srgbClr val="000000"/>
                </a:solidFill>
                <a:effectLst/>
                <a:uLnTx/>
                <a:uFillTx/>
                <a:ea typeface="Twinkl Italics"/>
                <a:cs typeface="Twinkl Italics"/>
                <a:sym typeface="Twinkl Italics"/>
              </a:rPr>
              <a:t>SCAFFOLDING</a:t>
            </a:r>
          </a:p>
          <a:p>
            <a:pPr marL="0" marR="0" lvl="0" indent="0" defTabSz="914400" rtl="0" eaLnBrk="1" fontAlgn="auto" latinLnBrk="0" hangingPunct="1">
              <a:lnSpc>
                <a:spcPts val="1960"/>
              </a:lnSpc>
              <a:spcBef>
                <a:spcPts val="0"/>
              </a:spcBef>
              <a:spcAft>
                <a:spcPts val="0"/>
              </a:spcAft>
              <a:buClrTx/>
              <a:buSzTx/>
              <a:buFontTx/>
              <a:buNone/>
              <a:tabLst/>
              <a:defRPr/>
            </a:pPr>
            <a:r>
              <a:rPr lang="en-GB" dirty="0">
                <a:ea typeface="Twinkl Italics"/>
                <a:cs typeface="Twinkl Italics"/>
                <a:sym typeface="Twinkl Italics"/>
              </a:rPr>
              <a:t>DT projects </a:t>
            </a:r>
            <a:r>
              <a:rPr kumimoji="0" lang="en-GB" b="0" u="none" strike="noStrike" kern="1200" cap="none" spc="0" normalizeH="0" baseline="0" noProof="0" dirty="0">
                <a:ln>
                  <a:noFill/>
                </a:ln>
                <a:effectLst/>
                <a:uLnTx/>
                <a:uFillTx/>
                <a:ea typeface="Twinkl Italics"/>
                <a:cs typeface="Twinkl Italics"/>
                <a:sym typeface="Twinkl Italics"/>
              </a:rPr>
              <a:t>are designed with flexibility in mind, allowing for additional support or challenge where needed.,</a:t>
            </a:r>
          </a:p>
          <a:p>
            <a:pPr marL="0" marR="0" lvl="0" indent="0" algn="ctr" defTabSz="914400" rtl="0" eaLnBrk="1" fontAlgn="auto" latinLnBrk="0" hangingPunct="1">
              <a:lnSpc>
                <a:spcPts val="1960"/>
              </a:lnSpc>
              <a:spcBef>
                <a:spcPts val="0"/>
              </a:spcBef>
              <a:spcAft>
                <a:spcPts val="0"/>
              </a:spcAft>
              <a:buClrTx/>
              <a:buSzTx/>
              <a:buFontTx/>
              <a:buNone/>
              <a:tabLst/>
              <a:defRPr/>
            </a:pPr>
            <a:endParaRPr lang="en-GB" i="1" dirty="0">
              <a:solidFill>
                <a:srgbClr val="000000"/>
              </a:solidFill>
              <a:ea typeface="Twinkl Italics"/>
              <a:cs typeface="Twinkl Italics"/>
              <a:sym typeface="Twinkl Italics"/>
            </a:endParaRPr>
          </a:p>
          <a:p>
            <a:pPr marL="151131" lvl="1" algn="ctr">
              <a:lnSpc>
                <a:spcPts val="1960"/>
              </a:lnSpc>
              <a:spcBef>
                <a:spcPct val="0"/>
              </a:spcBef>
            </a:pPr>
            <a:endParaRPr lang="en-GB" i="1" dirty="0">
              <a:solidFill>
                <a:srgbClr val="000000"/>
              </a:solidFill>
              <a:ea typeface="Twinkl Italics"/>
              <a:cs typeface="Twinkl Italics"/>
              <a:sym typeface="Twinkl Italics"/>
            </a:endParaRPr>
          </a:p>
          <a:p>
            <a:pPr marL="151131" lvl="1" algn="ctr">
              <a:lnSpc>
                <a:spcPts val="1960"/>
              </a:lnSpc>
              <a:spcBef>
                <a:spcPct val="0"/>
              </a:spcBef>
            </a:pPr>
            <a:endParaRPr lang="en-GB" i="1" dirty="0">
              <a:solidFill>
                <a:srgbClr val="000000"/>
              </a:solidFill>
              <a:ea typeface="Twinkl Italics"/>
              <a:cs typeface="Twinkl Italics"/>
              <a:sym typeface="Twinkl Italics"/>
            </a:endParaRPr>
          </a:p>
          <a:p>
            <a:pPr marL="151131" lvl="1" algn="ctr">
              <a:lnSpc>
                <a:spcPts val="1960"/>
              </a:lnSpc>
              <a:spcBef>
                <a:spcPct val="0"/>
              </a:spcBef>
            </a:pPr>
            <a:endParaRPr lang="en-GB" i="1" dirty="0">
              <a:solidFill>
                <a:srgbClr val="000000"/>
              </a:solidFill>
              <a:ea typeface="Twinkl Italics"/>
              <a:cs typeface="Twinkl Italics"/>
              <a:sym typeface="Twinkl Italics"/>
            </a:endParaRPr>
          </a:p>
          <a:p>
            <a:pPr marL="151131" lvl="1" algn="ctr">
              <a:lnSpc>
                <a:spcPts val="1960"/>
              </a:lnSpc>
              <a:spcBef>
                <a:spcPct val="0"/>
              </a:spcBef>
            </a:pPr>
            <a:r>
              <a:rPr lang="en-GB" i="1" dirty="0">
                <a:solidFill>
                  <a:srgbClr val="000000"/>
                </a:solidFill>
                <a:ea typeface="Twinkl Italics"/>
                <a:cs typeface="Twinkl Italics"/>
                <a:sym typeface="Twinkl Italics"/>
              </a:rPr>
              <a:t>TECHNOLOGY</a:t>
            </a:r>
          </a:p>
          <a:p>
            <a:pPr marL="0" marR="0" lvl="0" indent="0" defTabSz="914400" rtl="0" eaLnBrk="1" fontAlgn="auto" latinLnBrk="0" hangingPunct="1">
              <a:lnSpc>
                <a:spcPts val="1960"/>
              </a:lnSpc>
              <a:spcBef>
                <a:spcPts val="0"/>
              </a:spcBef>
              <a:spcAft>
                <a:spcPts val="0"/>
              </a:spcAft>
              <a:buClrTx/>
              <a:buSzTx/>
              <a:buFontTx/>
              <a:buNone/>
              <a:tabLst/>
              <a:defRPr/>
            </a:pPr>
            <a:r>
              <a:rPr kumimoji="0" lang="en-GB" b="0" u="none" strike="noStrike" kern="1200" cap="none" spc="0" normalizeH="0" baseline="0" noProof="0" dirty="0">
                <a:ln>
                  <a:noFill/>
                </a:ln>
                <a:solidFill>
                  <a:srgbClr val="000000"/>
                </a:solidFill>
                <a:effectLst/>
                <a:uLnTx/>
                <a:uFillTx/>
                <a:ea typeface="Twinkl Italics"/>
                <a:cs typeface="Twinkl Italics"/>
                <a:sym typeface="Twinkl Italics"/>
              </a:rPr>
              <a:t>Digital tools can support areas of difficulty.. Taking photos to record designs or video to verbalise ideas and reviews. Using an iPad to create a simple labelled design rather than pencil and paper. Watching videos that demonstrate mechanisms and repeat instructions. Using child-friendly apps to prototype (e.g., drawing tools).</a:t>
            </a:r>
            <a:endParaRPr lang="en-US" i="1" dirty="0">
              <a:solidFill>
                <a:srgbClr val="000000"/>
              </a:solidFill>
              <a:ea typeface="Twinkl Italics"/>
              <a:cs typeface="Twinkl Italics"/>
              <a:sym typeface="Twinkl Italics"/>
            </a:endParaRPr>
          </a:p>
          <a:p>
            <a:pPr marL="0" marR="0" lvl="0" indent="0" algn="ctr" defTabSz="914400" rtl="0" eaLnBrk="1" fontAlgn="auto" latinLnBrk="0" hangingPunct="1">
              <a:lnSpc>
                <a:spcPts val="1960"/>
              </a:lnSpc>
              <a:spcBef>
                <a:spcPts val="0"/>
              </a:spcBef>
              <a:spcAft>
                <a:spcPts val="0"/>
              </a:spcAft>
              <a:buClrTx/>
              <a:buSzTx/>
              <a:buFontTx/>
              <a:buNone/>
              <a:tabLst/>
              <a:defRPr/>
            </a:pPr>
            <a:endParaRPr kumimoji="0" lang="en-US" b="0" i="1" u="none" strike="noStrike" kern="1200" cap="none" spc="0" normalizeH="0" baseline="0" noProof="0" dirty="0">
              <a:ln>
                <a:noFill/>
              </a:ln>
              <a:solidFill>
                <a:srgbClr val="000000"/>
              </a:solidFill>
              <a:effectLst/>
              <a:uLnTx/>
              <a:uFillTx/>
              <a:ea typeface="Twinkl Italics"/>
              <a:cs typeface="Twinkl Italics"/>
              <a:sym typeface="Twinkl Italics"/>
            </a:endParaRPr>
          </a:p>
          <a:p>
            <a:pPr marL="0" marR="0" lvl="0" indent="0" algn="ctr" defTabSz="914400" rtl="0" eaLnBrk="1" fontAlgn="auto" latinLnBrk="0" hangingPunct="1">
              <a:lnSpc>
                <a:spcPts val="1960"/>
              </a:lnSpc>
              <a:spcBef>
                <a:spcPts val="0"/>
              </a:spcBef>
              <a:spcAft>
                <a:spcPts val="0"/>
              </a:spcAft>
              <a:buClrTx/>
              <a:buSzTx/>
              <a:buFontTx/>
              <a:buNone/>
              <a:tabLst/>
              <a:defRPr/>
            </a:pPr>
            <a:endParaRPr kumimoji="0" lang="en-US" b="0" i="1" u="none" strike="noStrike" kern="1200" cap="none" spc="0" normalizeH="0" baseline="0" noProof="0" dirty="0">
              <a:ln>
                <a:noFill/>
              </a:ln>
              <a:solidFill>
                <a:srgbClr val="000000"/>
              </a:solidFill>
              <a:effectLst/>
              <a:uLnTx/>
              <a:uFillTx/>
              <a:ea typeface="Twinkl Italics"/>
              <a:cs typeface="Twinkl Italics"/>
              <a:sym typeface="Twinkl Italics"/>
            </a:endParaRPr>
          </a:p>
          <a:p>
            <a:pPr marL="0" marR="0" lvl="0" indent="0" algn="ctr" defTabSz="914400" rtl="0" eaLnBrk="1" fontAlgn="auto" latinLnBrk="0" hangingPunct="1">
              <a:lnSpc>
                <a:spcPts val="1960"/>
              </a:lnSpc>
              <a:spcBef>
                <a:spcPts val="0"/>
              </a:spcBef>
              <a:spcAft>
                <a:spcPts val="0"/>
              </a:spcAft>
              <a:buClrTx/>
              <a:buSzTx/>
              <a:buFontTx/>
              <a:buNone/>
              <a:tabLst/>
              <a:defRPr/>
            </a:pPr>
            <a:endParaRPr kumimoji="0" lang="en-US" b="0" i="1" u="none" strike="noStrike" kern="1200" cap="none" spc="0" normalizeH="0" baseline="0" noProof="0" dirty="0">
              <a:ln>
                <a:noFill/>
              </a:ln>
              <a:solidFill>
                <a:srgbClr val="000000"/>
              </a:solidFill>
              <a:effectLst/>
              <a:uLnTx/>
              <a:uFillTx/>
              <a:ea typeface="Twinkl Italics"/>
              <a:cs typeface="Twinkl Italics"/>
              <a:sym typeface="Twinkl Italics"/>
            </a:endParaRPr>
          </a:p>
          <a:p>
            <a:pPr marL="0" marR="0" lvl="0" indent="0" algn="ctr" defTabSz="914400" rtl="0" eaLnBrk="1" fontAlgn="auto" latinLnBrk="0" hangingPunct="1">
              <a:lnSpc>
                <a:spcPts val="1960"/>
              </a:lnSpc>
              <a:spcBef>
                <a:spcPts val="0"/>
              </a:spcBef>
              <a:spcAft>
                <a:spcPts val="0"/>
              </a:spcAft>
              <a:buClrTx/>
              <a:buSzTx/>
              <a:buFontTx/>
              <a:buNone/>
              <a:tabLst/>
              <a:defRPr/>
            </a:pPr>
            <a:r>
              <a:rPr kumimoji="0" lang="en-US" b="0" i="1" u="none" strike="noStrike" kern="1200" cap="none" spc="0" normalizeH="0" baseline="0" noProof="0" dirty="0">
                <a:ln>
                  <a:noFill/>
                </a:ln>
                <a:solidFill>
                  <a:srgbClr val="000000"/>
                </a:solidFill>
                <a:effectLst/>
                <a:uLnTx/>
                <a:uFillTx/>
                <a:ea typeface="Twinkl Italics"/>
                <a:cs typeface="Twinkl Italics"/>
                <a:sym typeface="Twinkl Italics"/>
              </a:rPr>
              <a:t>FLEXIBLE GROUPING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ea typeface="+mn-ea"/>
                <a:cs typeface="+mn-cs"/>
              </a:rPr>
              <a:t>Opportunities for collaborative and independent learning – allowing pupils to work on their DT products at their own pace while building confidence and independence.</a:t>
            </a:r>
          </a:p>
        </p:txBody>
      </p:sp>
      <p:grpSp>
        <p:nvGrpSpPr>
          <p:cNvPr id="34" name="Group 34"/>
          <p:cNvGrpSpPr/>
          <p:nvPr/>
        </p:nvGrpSpPr>
        <p:grpSpPr>
          <a:xfrm>
            <a:off x="6389211" y="13180408"/>
            <a:ext cx="1676972" cy="1766810"/>
            <a:chOff x="0" y="0"/>
            <a:chExt cx="2235962" cy="2355746"/>
          </a:xfrm>
        </p:grpSpPr>
        <p:grpSp>
          <p:nvGrpSpPr>
            <p:cNvPr id="35" name="Group 35"/>
            <p:cNvGrpSpPr/>
            <p:nvPr/>
          </p:nvGrpSpPr>
          <p:grpSpPr>
            <a:xfrm>
              <a:off x="144833" y="204725"/>
              <a:ext cx="1946297" cy="1946297"/>
              <a:chOff x="0" y="0"/>
              <a:chExt cx="812800" cy="812800"/>
            </a:xfrm>
          </p:grpSpPr>
          <p:sp>
            <p:nvSpPr>
              <p:cNvPr id="36" name="Freeform 3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D8FECE"/>
              </a:solidFill>
            </p:spPr>
            <p:txBody>
              <a:bodyPr/>
              <a:lstStyle/>
              <a:p>
                <a:endParaRPr lang="en-GB"/>
              </a:p>
            </p:txBody>
          </p:sp>
          <p:sp>
            <p:nvSpPr>
              <p:cNvPr id="37" name="TextBox 37"/>
              <p:cNvSpPr txBox="1"/>
              <p:nvPr/>
            </p:nvSpPr>
            <p:spPr>
              <a:xfrm>
                <a:off x="76200" y="28575"/>
                <a:ext cx="660400" cy="708025"/>
              </a:xfrm>
              <a:prstGeom prst="rect">
                <a:avLst/>
              </a:prstGeom>
            </p:spPr>
            <p:txBody>
              <a:bodyPr lIns="50800" tIns="50800" rIns="50800" bIns="50800" rtlCol="0" anchor="ctr"/>
              <a:lstStyle/>
              <a:p>
                <a:pPr algn="ctr">
                  <a:lnSpc>
                    <a:spcPts val="3079"/>
                  </a:lnSpc>
                </a:pPr>
                <a:endParaRPr/>
              </a:p>
            </p:txBody>
          </p:sp>
        </p:grpSp>
        <p:sp>
          <p:nvSpPr>
            <p:cNvPr id="38" name="Freeform 38"/>
            <p:cNvSpPr/>
            <p:nvPr/>
          </p:nvSpPr>
          <p:spPr>
            <a:xfrm>
              <a:off x="0" y="0"/>
              <a:ext cx="2235962" cy="2355746"/>
            </a:xfrm>
            <a:custGeom>
              <a:avLst/>
              <a:gdLst/>
              <a:ahLst/>
              <a:cxnLst/>
              <a:rect l="l" t="t" r="r" b="b"/>
              <a:pathLst>
                <a:path w="2235962" h="2355746">
                  <a:moveTo>
                    <a:pt x="0" y="0"/>
                  </a:moveTo>
                  <a:lnTo>
                    <a:pt x="2235962" y="0"/>
                  </a:lnTo>
                  <a:lnTo>
                    <a:pt x="2235962" y="2355746"/>
                  </a:lnTo>
                  <a:lnTo>
                    <a:pt x="0" y="2355746"/>
                  </a:lnTo>
                  <a:lnTo>
                    <a:pt x="0" y="0"/>
                  </a:lnTo>
                  <a:close/>
                </a:path>
              </a:pathLst>
            </a:custGeom>
            <a:blipFill>
              <a:blip r:embed="rId6"/>
              <a:stretch>
                <a:fillRect/>
              </a:stretch>
            </a:blipFill>
          </p:spPr>
          <p:txBody>
            <a:bodyPr/>
            <a:lstStyle/>
            <a:p>
              <a:endParaRPr lang="en-GB"/>
            </a:p>
          </p:txBody>
        </p:sp>
      </p:grpSp>
      <p:sp>
        <p:nvSpPr>
          <p:cNvPr id="40" name="TextBox 40"/>
          <p:cNvSpPr txBox="1"/>
          <p:nvPr/>
        </p:nvSpPr>
        <p:spPr>
          <a:xfrm>
            <a:off x="8141104" y="4734130"/>
            <a:ext cx="6324926" cy="653384"/>
          </a:xfrm>
          <a:prstGeom prst="rect">
            <a:avLst/>
          </a:prstGeom>
        </p:spPr>
        <p:txBody>
          <a:bodyPr lIns="0" tIns="0" rIns="0" bIns="0" rtlCol="0" anchor="t">
            <a:spAutoFit/>
          </a:bodyPr>
          <a:lstStyle/>
          <a:p>
            <a:pPr algn="ctr">
              <a:lnSpc>
                <a:spcPts val="5740"/>
              </a:lnSpc>
              <a:spcBef>
                <a:spcPct val="0"/>
              </a:spcBef>
            </a:pPr>
            <a:r>
              <a:rPr lang="en-US" sz="4100" spc="123" dirty="0">
                <a:solidFill>
                  <a:srgbClr val="000000"/>
                </a:solidFill>
                <a:latin typeface="Handy Casual"/>
                <a:ea typeface="Handy Casual"/>
                <a:cs typeface="Handy Casual"/>
                <a:sym typeface="Handy Casual"/>
              </a:rPr>
              <a:t>EEF ‘5-A-DAY APPROACH’ IN DT</a:t>
            </a:r>
          </a:p>
        </p:txBody>
      </p:sp>
      <p:sp>
        <p:nvSpPr>
          <p:cNvPr id="41" name="Rectangle: Rounded Corners 40">
            <a:extLst>
              <a:ext uri="{FF2B5EF4-FFF2-40B4-BE49-F238E27FC236}">
                <a16:creationId xmlns:a16="http://schemas.microsoft.com/office/drawing/2014/main" id="{1AC4ACCF-4D42-114C-4BED-F71FECB7D095}"/>
              </a:ext>
            </a:extLst>
          </p:cNvPr>
          <p:cNvSpPr/>
          <p:nvPr/>
        </p:nvSpPr>
        <p:spPr>
          <a:xfrm>
            <a:off x="236471" y="5555551"/>
            <a:ext cx="5749610" cy="9198557"/>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Our DT scheme is designed to be fully adaptable for SEND pupils. Every lesson plan includes suggestions for  adaptive teaching, providing clear guidance on how activities can be modified to meet the needs of all learners.</a:t>
            </a:r>
          </a:p>
          <a:p>
            <a:endParaRPr lang="en-GB" sz="2400" dirty="0">
              <a:solidFill>
                <a:schemeClr val="tx1"/>
              </a:solidFill>
            </a:endParaRPr>
          </a:p>
          <a:p>
            <a:r>
              <a:rPr lang="en-GB" sz="2400" dirty="0">
                <a:solidFill>
                  <a:schemeClr val="tx1"/>
                </a:solidFill>
              </a:rPr>
              <a:t>Children learn in a variety of ways. As such, our DT lessons include a range of strategies to support and challenge every pupil, incorporating the EEF ‘5 a Day’ approach. </a:t>
            </a:r>
          </a:p>
          <a:p>
            <a:endParaRPr lang="en-GB" sz="2400" dirty="0">
              <a:solidFill>
                <a:schemeClr val="tx1"/>
              </a:solidFill>
            </a:endParaRPr>
          </a:p>
          <a:p>
            <a:r>
              <a:rPr lang="en-GB" sz="2400" dirty="0">
                <a:solidFill>
                  <a:schemeClr val="tx1"/>
                </a:solidFill>
              </a:rPr>
              <a:t>Embedding adaptive teaching and the ‘5 a day’ throughout, our D&amp;T scheme ensures that all pupils, regardless of their starting points, can access and succeed in their D&amp;T projects.</a:t>
            </a:r>
          </a:p>
          <a:p>
            <a:endParaRPr lang="en-GB" sz="2400" dirty="0">
              <a:solidFill>
                <a:schemeClr val="tx1"/>
              </a:solidFill>
            </a:endParaRPr>
          </a:p>
          <a:p>
            <a:r>
              <a:rPr lang="en-GB" sz="2400" dirty="0">
                <a:solidFill>
                  <a:schemeClr val="tx1"/>
                </a:solidFill>
              </a:rPr>
              <a:t>In addition, our step-by-step curriculum design supports pupils with SEND, avoiding sudden jumps in complexity at transition points and allowing for steady, manageable progression.</a:t>
            </a:r>
          </a:p>
        </p:txBody>
      </p:sp>
      <p:sp>
        <p:nvSpPr>
          <p:cNvPr id="43" name="Rectangle: Rounded Corners 42">
            <a:extLst>
              <a:ext uri="{FF2B5EF4-FFF2-40B4-BE49-F238E27FC236}">
                <a16:creationId xmlns:a16="http://schemas.microsoft.com/office/drawing/2014/main" id="{1F520B8C-7AB9-F4F9-B932-85EE5CDAE231}"/>
              </a:ext>
            </a:extLst>
          </p:cNvPr>
          <p:cNvSpPr/>
          <p:nvPr/>
        </p:nvSpPr>
        <p:spPr>
          <a:xfrm>
            <a:off x="522494" y="380079"/>
            <a:ext cx="5847195" cy="838200"/>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800" dirty="0">
              <a:solidFill>
                <a:schemeClr val="tx1"/>
              </a:solidFill>
              <a:latin typeface="Handy  casual"/>
            </a:endParaRPr>
          </a:p>
        </p:txBody>
      </p:sp>
      <p:sp>
        <p:nvSpPr>
          <p:cNvPr id="44" name="Rectangle: Rounded Corners 43">
            <a:extLst>
              <a:ext uri="{FF2B5EF4-FFF2-40B4-BE49-F238E27FC236}">
                <a16:creationId xmlns:a16="http://schemas.microsoft.com/office/drawing/2014/main" id="{7ED31246-A2DB-EDD7-DF0B-CBCF2D5903CE}"/>
              </a:ext>
            </a:extLst>
          </p:cNvPr>
          <p:cNvSpPr/>
          <p:nvPr/>
        </p:nvSpPr>
        <p:spPr>
          <a:xfrm>
            <a:off x="320379" y="1433830"/>
            <a:ext cx="14627584" cy="2387247"/>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The Long Term Plan document for teachers begins in the Early years foundation stage. During the EYFS pupils explore and use a variety of media and materials through a combination of child initiated and adult directed activities. They have the opportunities to explore a variety of media and materials and to express their own ideas. Children then apply what they have learnt about media and materials in original ways, thinking about form, function and purpose. Children have opportunities to make plans and construct with a purpose in mind using a variety of resources, adapting their work along the way. Teachers use Kapow units of work and the knowledge of our children to plan for Design Technology related activities across all areas of learning and make links to real life contexts. Children are encouraged to develop the skills to use simple tools and techniques appropriately, effectively and safely. Children develop essential basic skills in Design Technology which prepares them for their transition into Year 1</a:t>
            </a:r>
          </a:p>
        </p:txBody>
      </p:sp>
      <p:sp>
        <p:nvSpPr>
          <p:cNvPr id="45" name="Rectangle: Rounded Corners 44">
            <a:extLst>
              <a:ext uri="{FF2B5EF4-FFF2-40B4-BE49-F238E27FC236}">
                <a16:creationId xmlns:a16="http://schemas.microsoft.com/office/drawing/2014/main" id="{C10CECD3-E893-BB03-4619-E12EB09140A1}"/>
              </a:ext>
            </a:extLst>
          </p:cNvPr>
          <p:cNvSpPr/>
          <p:nvPr/>
        </p:nvSpPr>
        <p:spPr>
          <a:xfrm>
            <a:off x="320379" y="15458749"/>
            <a:ext cx="14424403" cy="5915351"/>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9" name="Group 19"/>
          <p:cNvGrpSpPr/>
          <p:nvPr/>
        </p:nvGrpSpPr>
        <p:grpSpPr>
          <a:xfrm>
            <a:off x="1881924" y="4722143"/>
            <a:ext cx="2785312" cy="923664"/>
            <a:chOff x="0" y="0"/>
            <a:chExt cx="1128094" cy="249145"/>
          </a:xfrm>
        </p:grpSpPr>
        <p:sp>
          <p:nvSpPr>
            <p:cNvPr id="20" name="Freeform 20"/>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pPr algn="ctr"/>
              <a:endParaRPr lang="en-GB" dirty="0"/>
            </a:p>
          </p:txBody>
        </p:sp>
        <p:sp>
          <p:nvSpPr>
            <p:cNvPr id="21" name="TextBox 21"/>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22" name="TextBox 22"/>
          <p:cNvSpPr txBox="1"/>
          <p:nvPr/>
        </p:nvSpPr>
        <p:spPr>
          <a:xfrm>
            <a:off x="2288261" y="4786769"/>
            <a:ext cx="1894727" cy="675185"/>
          </a:xfrm>
          <a:prstGeom prst="rect">
            <a:avLst/>
          </a:prstGeom>
        </p:spPr>
        <p:txBody>
          <a:bodyPr wrap="square" lIns="0" tIns="0" rIns="0" bIns="0" rtlCol="0" anchor="t">
            <a:spAutoFit/>
          </a:bodyPr>
          <a:lstStyle/>
          <a:p>
            <a:pPr algn="ctr">
              <a:lnSpc>
                <a:spcPts val="5880"/>
              </a:lnSpc>
              <a:spcBef>
                <a:spcPct val="0"/>
              </a:spcBef>
            </a:pPr>
            <a:r>
              <a:rPr lang="en-US" sz="4200" spc="126" dirty="0">
                <a:solidFill>
                  <a:srgbClr val="000000"/>
                </a:solidFill>
                <a:latin typeface="Handy Casual"/>
                <a:ea typeface="Handy Casual"/>
                <a:cs typeface="Handy Casual"/>
                <a:sym typeface="Handy Casual"/>
              </a:rPr>
              <a:t>SEND</a:t>
            </a:r>
          </a:p>
        </p:txBody>
      </p:sp>
      <p:sp>
        <p:nvSpPr>
          <p:cNvPr id="13" name="TextBox 22">
            <a:extLst>
              <a:ext uri="{FF2B5EF4-FFF2-40B4-BE49-F238E27FC236}">
                <a16:creationId xmlns:a16="http://schemas.microsoft.com/office/drawing/2014/main" id="{376F3099-C6D7-07B4-B4EE-BE2C38E5D5BA}"/>
              </a:ext>
            </a:extLst>
          </p:cNvPr>
          <p:cNvSpPr txBox="1"/>
          <p:nvPr/>
        </p:nvSpPr>
        <p:spPr>
          <a:xfrm>
            <a:off x="-190474" y="422658"/>
            <a:ext cx="7221409" cy="675185"/>
          </a:xfrm>
          <a:prstGeom prst="rect">
            <a:avLst/>
          </a:prstGeom>
        </p:spPr>
        <p:txBody>
          <a:bodyPr wrap="square" lIns="0" tIns="0" rIns="0" bIns="0" rtlCol="0" anchor="t">
            <a:spAutoFit/>
          </a:bodyPr>
          <a:lstStyle/>
          <a:p>
            <a:pPr algn="ctr">
              <a:lnSpc>
                <a:spcPts val="5880"/>
              </a:lnSpc>
              <a:spcBef>
                <a:spcPct val="0"/>
              </a:spcBef>
            </a:pPr>
            <a:r>
              <a:rPr lang="en-US" sz="4200" spc="126" dirty="0">
                <a:solidFill>
                  <a:srgbClr val="000000"/>
                </a:solidFill>
                <a:latin typeface="Handy Casual"/>
                <a:ea typeface="Handy Casual"/>
                <a:cs typeface="Handy Casual"/>
                <a:sym typeface="Handy Casual"/>
              </a:rPr>
              <a:t>Design Technology in the EYFS</a:t>
            </a:r>
          </a:p>
        </p:txBody>
      </p:sp>
      <p:pic>
        <p:nvPicPr>
          <p:cNvPr id="14" name="Picture 13">
            <a:extLst>
              <a:ext uri="{FF2B5EF4-FFF2-40B4-BE49-F238E27FC236}">
                <a16:creationId xmlns:a16="http://schemas.microsoft.com/office/drawing/2014/main" id="{97C857C7-5180-E789-8584-8153EEB34932}"/>
              </a:ext>
            </a:extLst>
          </p:cNvPr>
          <p:cNvPicPr>
            <a:picLocks noChangeAspect="1"/>
          </p:cNvPicPr>
          <p:nvPr/>
        </p:nvPicPr>
        <p:blipFill>
          <a:blip r:embed="rId7"/>
          <a:stretch>
            <a:fillRect/>
          </a:stretch>
        </p:blipFill>
        <p:spPr>
          <a:xfrm>
            <a:off x="413153" y="16081083"/>
            <a:ext cx="14331629" cy="5053339"/>
          </a:xfrm>
          <a:prstGeom prst="rect">
            <a:avLst/>
          </a:prstGeom>
        </p:spPr>
      </p:pic>
      <p:grpSp>
        <p:nvGrpSpPr>
          <p:cNvPr id="31" name="Group 5">
            <a:extLst>
              <a:ext uri="{FF2B5EF4-FFF2-40B4-BE49-F238E27FC236}">
                <a16:creationId xmlns:a16="http://schemas.microsoft.com/office/drawing/2014/main" id="{5022C0D4-9753-1D49-C388-E79D016F2335}"/>
              </a:ext>
            </a:extLst>
          </p:cNvPr>
          <p:cNvGrpSpPr/>
          <p:nvPr/>
        </p:nvGrpSpPr>
        <p:grpSpPr>
          <a:xfrm>
            <a:off x="76690" y="15150757"/>
            <a:ext cx="4182223" cy="923664"/>
            <a:chOff x="0" y="0"/>
            <a:chExt cx="5576298" cy="1231553"/>
          </a:xfrm>
        </p:grpSpPr>
        <p:grpSp>
          <p:nvGrpSpPr>
            <p:cNvPr id="32" name="Group 6">
              <a:extLst>
                <a:ext uri="{FF2B5EF4-FFF2-40B4-BE49-F238E27FC236}">
                  <a16:creationId xmlns:a16="http://schemas.microsoft.com/office/drawing/2014/main" id="{91807833-1748-C9BA-DD36-035BC6220A5C}"/>
                </a:ext>
              </a:extLst>
            </p:cNvPr>
            <p:cNvGrpSpPr/>
            <p:nvPr/>
          </p:nvGrpSpPr>
          <p:grpSpPr>
            <a:xfrm>
              <a:off x="0" y="0"/>
              <a:ext cx="5576298" cy="1231553"/>
              <a:chOff x="0" y="0"/>
              <a:chExt cx="1128094" cy="249145"/>
            </a:xfrm>
          </p:grpSpPr>
          <p:sp>
            <p:nvSpPr>
              <p:cNvPr id="39" name="Freeform 7">
                <a:extLst>
                  <a:ext uri="{FF2B5EF4-FFF2-40B4-BE49-F238E27FC236}">
                    <a16:creationId xmlns:a16="http://schemas.microsoft.com/office/drawing/2014/main" id="{51C7D62B-7988-11A1-C1BE-D045A00EA4EB}"/>
                  </a:ext>
                </a:extLst>
              </p:cNvPr>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42" name="TextBox 8">
                <a:extLst>
                  <a:ext uri="{FF2B5EF4-FFF2-40B4-BE49-F238E27FC236}">
                    <a16:creationId xmlns:a16="http://schemas.microsoft.com/office/drawing/2014/main" id="{569B444B-A257-98B2-D2B6-9C1A68A11294}"/>
                  </a:ext>
                </a:extLst>
              </p:cNvPr>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33" name="TextBox 9">
              <a:extLst>
                <a:ext uri="{FF2B5EF4-FFF2-40B4-BE49-F238E27FC236}">
                  <a16:creationId xmlns:a16="http://schemas.microsoft.com/office/drawing/2014/main" id="{B03F8F0B-443E-2D23-E0BC-782EE94CB14B}"/>
                </a:ext>
              </a:extLst>
            </p:cNvPr>
            <p:cNvSpPr txBox="1"/>
            <p:nvPr/>
          </p:nvSpPr>
          <p:spPr>
            <a:xfrm>
              <a:off x="213042" y="140796"/>
              <a:ext cx="5024017" cy="924560"/>
            </a:xfrm>
            <a:prstGeom prst="rect">
              <a:avLst/>
            </a:prstGeom>
          </p:spPr>
          <p:txBody>
            <a:bodyPr lIns="0" tIns="0" rIns="0" bIns="0" rtlCol="0" anchor="t">
              <a:spAutoFit/>
            </a:bodyPr>
            <a:lstStyle/>
            <a:p>
              <a:pPr algn="ctr">
                <a:lnSpc>
                  <a:spcPts val="5880"/>
                </a:lnSpc>
                <a:spcBef>
                  <a:spcPct val="0"/>
                </a:spcBef>
              </a:pPr>
              <a:r>
                <a:rPr lang="en-US" sz="4200" spc="126" dirty="0">
                  <a:solidFill>
                    <a:srgbClr val="000000"/>
                  </a:solidFill>
                  <a:latin typeface="Handy Casual"/>
                  <a:ea typeface="Handy Casual"/>
                  <a:cs typeface="Handy Casual"/>
                  <a:sym typeface="Handy Casual"/>
                </a:rPr>
                <a:t>IMPACT</a:t>
              </a: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Metadata/LabelInfo.xml><?xml version="1.0" encoding="utf-8"?>
<clbl:labelList xmlns:clbl="http://schemas.microsoft.com/office/2020/mipLabelMetadata">
  <clbl:label id="{71f8d9a3-3347-400d-a852-d217cf3d654e}" enabled="0" method="" siteId="{71f8d9a3-3347-400d-a852-d217cf3d654e}" removed="1"/>
</clbl:labelList>
</file>

<file path=docProps/app.xml><?xml version="1.0" encoding="utf-8"?>
<Properties xmlns="http://schemas.openxmlformats.org/officeDocument/2006/extended-properties" xmlns:vt="http://schemas.openxmlformats.org/officeDocument/2006/docPropsVTypes">
  <TotalTime>0</TotalTime>
  <Words>891</Words>
  <Application>Microsoft Office PowerPoint</Application>
  <PresentationFormat>Custom</PresentationFormat>
  <Paragraphs>48</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Handy Casual</vt:lpstr>
      <vt:lpstr>Calibri</vt:lpstr>
      <vt:lpstr>Twinkl Italics</vt:lpstr>
      <vt:lpstr>Handy  casual</vt:lpstr>
      <vt:lpstr>Arial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 _______ on a Page</dc:title>
  <dc:creator>S Foster</dc:creator>
  <cp:lastModifiedBy>Woodward, Mrs C (Church Gresley Infants)</cp:lastModifiedBy>
  <cp:revision>6</cp:revision>
  <cp:lastPrinted>2026-01-27T16:34:27Z</cp:lastPrinted>
  <dcterms:created xsi:type="dcterms:W3CDTF">2006-08-16T00:00:00Z</dcterms:created>
  <dcterms:modified xsi:type="dcterms:W3CDTF">2026-09-22T14:11:30Z</dcterms:modified>
  <dc:identifier>DAGiKNmBJqc</dc:identifier>
</cp:coreProperties>
</file>