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256" r:id="rId2"/>
    <p:sldId id="257" r:id="rId3"/>
  </p:sldIdLst>
  <p:sldSz cx="15113000" cy="21374100"/>
  <p:notesSz cx="6797675" cy="9926638"/>
  <p:embeddedFontLst>
    <p:embeddedFont>
      <p:font typeface="Handy Casual" panose="020B0604020202020204" charset="0"/>
      <p:regular r:id="rId5"/>
    </p:embeddedFont>
    <p:embeddedFont>
      <p:font typeface="Letter-join Print Plus 1" panose="02000805000000020003" pitchFamily="50" charset="0"/>
      <p:regular r:id="rId6"/>
    </p:embeddedFont>
    <p:embeddedFont>
      <p:font typeface="Letter-join Print Plus 3" panose="02000805000000020003" pitchFamily="50" charset="0"/>
      <p:regular r:id="rId7"/>
    </p:embeddedFont>
    <p:embeddedFont>
      <p:font typeface="Twinkl Italics"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0" d="100"/>
          <a:sy n="40" d="100"/>
        </p:scale>
        <p:origin x="1512" y="-9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theme" Target="theme/theme1.xml"/><Relationship Id="rId5" Type="http://schemas.openxmlformats.org/officeDocument/2006/relationships/font" Target="fonts/font1.fntdata"/><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custSel modSld">
      <pc:chgData name="Woodward, Mrs C (Church Gresley Infants)" userId="6dc62939-81bb-4fe1-bfed-73dcd430b91f" providerId="ADAL" clId="{97F66F10-B384-479A-A097-AD5B6A495FFD}" dt="2026-09-22T08:28:30.080" v="97" actId="207"/>
      <pc:docMkLst>
        <pc:docMk/>
      </pc:docMkLst>
      <pc:sldChg chg="modSp mod">
        <pc:chgData name="Woodward, Mrs C (Church Gresley Infants)" userId="6dc62939-81bb-4fe1-bfed-73dcd430b91f" providerId="ADAL" clId="{97F66F10-B384-479A-A097-AD5B6A495FFD}" dt="2026-09-22T08:21:42.559" v="37" actId="255"/>
        <pc:sldMkLst>
          <pc:docMk/>
          <pc:sldMk cId="0" sldId="256"/>
        </pc:sldMkLst>
        <pc:spChg chg="mod">
          <ac:chgData name="Woodward, Mrs C (Church Gresley Infants)" userId="6dc62939-81bb-4fe1-bfed-73dcd430b91f" providerId="ADAL" clId="{97F66F10-B384-479A-A097-AD5B6A495FFD}" dt="2026-09-22T08:18:44.479" v="6" actId="255"/>
          <ac:spMkLst>
            <pc:docMk/>
            <pc:sldMk cId="0" sldId="256"/>
            <ac:spMk id="11" creationId="{57C19B48-6512-F34D-6198-127BACE0DFBA}"/>
          </ac:spMkLst>
        </pc:spChg>
        <pc:spChg chg="mod">
          <ac:chgData name="Woodward, Mrs C (Church Gresley Infants)" userId="6dc62939-81bb-4fe1-bfed-73dcd430b91f" providerId="ADAL" clId="{97F66F10-B384-479A-A097-AD5B6A495FFD}" dt="2026-09-22T08:21:42.559" v="37" actId="255"/>
          <ac:spMkLst>
            <pc:docMk/>
            <pc:sldMk cId="0" sldId="256"/>
            <ac:spMk id="12" creationId="{C83B22B5-2C79-D30F-E448-605ED6639E9E}"/>
          </ac:spMkLst>
        </pc:spChg>
        <pc:spChg chg="mod">
          <ac:chgData name="Woodward, Mrs C (Church Gresley Infants)" userId="6dc62939-81bb-4fe1-bfed-73dcd430b91f" providerId="ADAL" clId="{97F66F10-B384-479A-A097-AD5B6A495FFD}" dt="2026-09-22T08:20:30.240" v="28" actId="20577"/>
          <ac:spMkLst>
            <pc:docMk/>
            <pc:sldMk cId="0" sldId="256"/>
            <ac:spMk id="13" creationId="{6653E85E-A2B2-BC13-1C6F-FA0D3E17A1BE}"/>
          </ac:spMkLst>
        </pc:spChg>
        <pc:spChg chg="mod">
          <ac:chgData name="Woodward, Mrs C (Church Gresley Infants)" userId="6dc62939-81bb-4fe1-bfed-73dcd430b91f" providerId="ADAL" clId="{97F66F10-B384-479A-A097-AD5B6A495FFD}" dt="2026-09-22T08:18:32.641" v="5" actId="14100"/>
          <ac:spMkLst>
            <pc:docMk/>
            <pc:sldMk cId="0" sldId="256"/>
            <ac:spMk id="51" creationId="{2A161604-DE1D-724B-343F-8AD3D25087D4}"/>
          </ac:spMkLst>
        </pc:spChg>
        <pc:spChg chg="mod">
          <ac:chgData name="Woodward, Mrs C (Church Gresley Infants)" userId="6dc62939-81bb-4fe1-bfed-73dcd430b91f" providerId="ADAL" clId="{97F66F10-B384-479A-A097-AD5B6A495FFD}" dt="2026-09-22T08:19:00.986" v="9" actId="14100"/>
          <ac:spMkLst>
            <pc:docMk/>
            <pc:sldMk cId="0" sldId="256"/>
            <ac:spMk id="57" creationId="{2E1B40DA-36D5-C458-41E2-113F8B024451}"/>
          </ac:spMkLst>
        </pc:spChg>
        <pc:grpChg chg="mod">
          <ac:chgData name="Woodward, Mrs C (Church Gresley Infants)" userId="6dc62939-81bb-4fe1-bfed-73dcd430b91f" providerId="ADAL" clId="{97F66F10-B384-479A-A097-AD5B6A495FFD}" dt="2026-09-22T08:18:21.327" v="4" actId="14100"/>
          <ac:grpSpMkLst>
            <pc:docMk/>
            <pc:sldMk cId="0" sldId="256"/>
            <ac:grpSpMk id="2" creationId="{00000000-0000-0000-0000-000000000000}"/>
          </ac:grpSpMkLst>
        </pc:grpChg>
        <pc:grpChg chg="mod">
          <ac:chgData name="Woodward, Mrs C (Church Gresley Infants)" userId="6dc62939-81bb-4fe1-bfed-73dcd430b91f" providerId="ADAL" clId="{97F66F10-B384-479A-A097-AD5B6A495FFD}" dt="2026-09-22T08:18:11.752" v="1" actId="1076"/>
          <ac:grpSpMkLst>
            <pc:docMk/>
            <pc:sldMk cId="0" sldId="256"/>
            <ac:grpSpMk id="15" creationId="{00000000-0000-0000-0000-000000000000}"/>
          </ac:grpSpMkLst>
        </pc:grpChg>
        <pc:picChg chg="mod">
          <ac:chgData name="Woodward, Mrs C (Church Gresley Infants)" userId="6dc62939-81bb-4fe1-bfed-73dcd430b91f" providerId="ADAL" clId="{97F66F10-B384-479A-A097-AD5B6A495FFD}" dt="2026-09-22T08:19:32.790" v="18" actId="14100"/>
          <ac:picMkLst>
            <pc:docMk/>
            <pc:sldMk cId="0" sldId="256"/>
            <ac:picMk id="58" creationId="{83EE5588-E906-C5E6-9E28-A8F5F3D2A1C5}"/>
          </ac:picMkLst>
        </pc:picChg>
      </pc:sldChg>
      <pc:sldChg chg="modSp mod">
        <pc:chgData name="Woodward, Mrs C (Church Gresley Infants)" userId="6dc62939-81bb-4fe1-bfed-73dcd430b91f" providerId="ADAL" clId="{97F66F10-B384-479A-A097-AD5B6A495FFD}" dt="2026-09-22T08:28:30.080" v="97" actId="207"/>
        <pc:sldMkLst>
          <pc:docMk/>
          <pc:sldMk cId="0" sldId="257"/>
        </pc:sldMkLst>
        <pc:spChg chg="mod">
          <ac:chgData name="Woodward, Mrs C (Church Gresley Infants)" userId="6dc62939-81bb-4fe1-bfed-73dcd430b91f" providerId="ADAL" clId="{97F66F10-B384-479A-A097-AD5B6A495FFD}" dt="2026-09-22T08:24:55.819" v="85" actId="255"/>
          <ac:spMkLst>
            <pc:docMk/>
            <pc:sldMk cId="0" sldId="257"/>
            <ac:spMk id="14" creationId="{D448A1DB-D74D-9317-F66A-E9509725652E}"/>
          </ac:spMkLst>
        </pc:spChg>
        <pc:spChg chg="mod">
          <ac:chgData name="Woodward, Mrs C (Church Gresley Infants)" userId="6dc62939-81bb-4fe1-bfed-73dcd430b91f" providerId="ADAL" clId="{97F66F10-B384-479A-A097-AD5B6A495FFD}" dt="2026-09-22T08:28:08.838" v="93" actId="207"/>
          <ac:spMkLst>
            <pc:docMk/>
            <pc:sldMk cId="0" sldId="257"/>
            <ac:spMk id="30" creationId="{00000000-0000-0000-0000-000000000000}"/>
          </ac:spMkLst>
        </pc:spChg>
        <pc:spChg chg="mod">
          <ac:chgData name="Woodward, Mrs C (Church Gresley Infants)" userId="6dc62939-81bb-4fe1-bfed-73dcd430b91f" providerId="ADAL" clId="{97F66F10-B384-479A-A097-AD5B6A495FFD}" dt="2026-09-22T08:28:12.562" v="94" actId="207"/>
          <ac:spMkLst>
            <pc:docMk/>
            <pc:sldMk cId="0" sldId="257"/>
            <ac:spMk id="31" creationId="{00000000-0000-0000-0000-000000000000}"/>
          </ac:spMkLst>
        </pc:spChg>
        <pc:spChg chg="mod">
          <ac:chgData name="Woodward, Mrs C (Church Gresley Infants)" userId="6dc62939-81bb-4fe1-bfed-73dcd430b91f" providerId="ADAL" clId="{97F66F10-B384-479A-A097-AD5B6A495FFD}" dt="2026-09-22T08:28:16.859" v="95" actId="207"/>
          <ac:spMkLst>
            <pc:docMk/>
            <pc:sldMk cId="0" sldId="257"/>
            <ac:spMk id="32" creationId="{00000000-0000-0000-0000-000000000000}"/>
          </ac:spMkLst>
        </pc:spChg>
        <pc:spChg chg="mod">
          <ac:chgData name="Woodward, Mrs C (Church Gresley Infants)" userId="6dc62939-81bb-4fe1-bfed-73dcd430b91f" providerId="ADAL" clId="{97F66F10-B384-479A-A097-AD5B6A495FFD}" dt="2026-09-22T08:28:20.218" v="96" actId="207"/>
          <ac:spMkLst>
            <pc:docMk/>
            <pc:sldMk cId="0" sldId="257"/>
            <ac:spMk id="33" creationId="{00000000-0000-0000-0000-000000000000}"/>
          </ac:spMkLst>
        </pc:spChg>
        <pc:spChg chg="mod">
          <ac:chgData name="Woodward, Mrs C (Church Gresley Infants)" userId="6dc62939-81bb-4fe1-bfed-73dcd430b91f" providerId="ADAL" clId="{97F66F10-B384-479A-A097-AD5B6A495FFD}" dt="2026-09-22T08:28:30.080" v="97" actId="207"/>
          <ac:spMkLst>
            <pc:docMk/>
            <pc:sldMk cId="0" sldId="257"/>
            <ac:spMk id="39" creationId="{00000000-0000-0000-0000-000000000000}"/>
          </ac:spMkLst>
        </pc:spChg>
        <pc:spChg chg="mod">
          <ac:chgData name="Woodward, Mrs C (Church Gresley Infants)" userId="6dc62939-81bb-4fe1-bfed-73dcd430b91f" providerId="ADAL" clId="{97F66F10-B384-479A-A097-AD5B6A495FFD}" dt="2026-09-22T08:28:03.882" v="92" actId="20577"/>
          <ac:spMkLst>
            <pc:docMk/>
            <pc:sldMk cId="0" sldId="257"/>
            <ac:spMk id="40" creationId="{00000000-0000-0000-0000-000000000000}"/>
          </ac:spMkLst>
        </pc:spChg>
        <pc:spChg chg="mod">
          <ac:chgData name="Woodward, Mrs C (Church Gresley Infants)" userId="6dc62939-81bb-4fe1-bfed-73dcd430b91f" providerId="ADAL" clId="{97F66F10-B384-479A-A097-AD5B6A495FFD}" dt="2026-09-22T08:22:39.578" v="52" actId="1076"/>
          <ac:spMkLst>
            <pc:docMk/>
            <pc:sldMk cId="0" sldId="257"/>
            <ac:spMk id="41" creationId="{1AC4ACCF-4D42-114C-4BED-F71FECB7D095}"/>
          </ac:spMkLst>
        </pc:spChg>
        <pc:spChg chg="mod">
          <ac:chgData name="Woodward, Mrs C (Church Gresley Infants)" userId="6dc62939-81bb-4fe1-bfed-73dcd430b91f" providerId="ADAL" clId="{97F66F10-B384-479A-A097-AD5B6A495FFD}" dt="2026-09-22T08:22:21.006" v="49" actId="14100"/>
          <ac:spMkLst>
            <pc:docMk/>
            <pc:sldMk cId="0" sldId="257"/>
            <ac:spMk id="42" creationId="{F9DAA0BC-A253-E598-3F8F-7BB5814E3666}"/>
          </ac:spMkLst>
        </pc:spChg>
        <pc:spChg chg="mod">
          <ac:chgData name="Woodward, Mrs C (Church Gresley Infants)" userId="6dc62939-81bb-4fe1-bfed-73dcd430b91f" providerId="ADAL" clId="{97F66F10-B384-479A-A097-AD5B6A495FFD}" dt="2026-09-22T08:21:54.206" v="43" actId="20577"/>
          <ac:spMkLst>
            <pc:docMk/>
            <pc:sldMk cId="0" sldId="257"/>
            <ac:spMk id="43" creationId="{1F520B8C-7AB9-F4F9-B932-85EE5CDAE231}"/>
          </ac:spMkLst>
        </pc:spChg>
        <pc:spChg chg="mod">
          <ac:chgData name="Woodward, Mrs C (Church Gresley Infants)" userId="6dc62939-81bb-4fe1-bfed-73dcd430b91f" providerId="ADAL" clId="{97F66F10-B384-479A-A097-AD5B6A495FFD}" dt="2026-09-22T08:22:08.788" v="46" actId="14100"/>
          <ac:spMkLst>
            <pc:docMk/>
            <pc:sldMk cId="0" sldId="257"/>
            <ac:spMk id="44" creationId="{7ED31246-A2DB-EDD7-DF0B-CBCF2D5903CE}"/>
          </ac:spMkLst>
        </pc:spChg>
        <pc:spChg chg="mod">
          <ac:chgData name="Woodward, Mrs C (Church Gresley Infants)" userId="6dc62939-81bb-4fe1-bfed-73dcd430b91f" providerId="ADAL" clId="{97F66F10-B384-479A-A097-AD5B6A495FFD}" dt="2026-09-22T08:25:08.588" v="86" actId="255"/>
          <ac:spMkLst>
            <pc:docMk/>
            <pc:sldMk cId="0" sldId="257"/>
            <ac:spMk id="46" creationId="{CB3A818A-0026-D584-E040-2D66D7152B0E}"/>
          </ac:spMkLst>
        </pc:spChg>
      </pc:sldChg>
    </pc:docChg>
  </pc:docChgLst>
  <pc:docChgLst>
    <pc:chgData name="Cripps, Mrs J (Church Gresley Infants)" userId="6e789719-1fbf-4b99-b014-4003822687eb" providerId="ADAL" clId="{2659548B-023B-403B-BB0F-A585930FD9A9}"/>
    <pc:docChg chg="custSel modSld">
      <pc:chgData name="Cripps, Mrs J (Church Gresley Infants)" userId="6e789719-1fbf-4b99-b014-4003822687eb" providerId="ADAL" clId="{2659548B-023B-403B-BB0F-A585930FD9A9}" dt="2026-09-22T06:30:38.496" v="4" actId="478"/>
      <pc:docMkLst>
        <pc:docMk/>
      </pc:docMkLst>
      <pc:sldChg chg="delSp modSp mod">
        <pc:chgData name="Cripps, Mrs J (Church Gresley Infants)" userId="6e789719-1fbf-4b99-b014-4003822687eb" providerId="ADAL" clId="{2659548B-023B-403B-BB0F-A585930FD9A9}" dt="2026-09-22T06:30:38.496" v="4" actId="478"/>
        <pc:sldMkLst>
          <pc:docMk/>
          <pc:sldMk cId="0" sldId="256"/>
        </pc:sldMkLst>
        <pc:spChg chg="del mod">
          <ac:chgData name="Cripps, Mrs J (Church Gresley Infants)" userId="6e789719-1fbf-4b99-b014-4003822687eb" providerId="ADAL" clId="{2659548B-023B-403B-BB0F-A585930FD9A9}" dt="2026-09-22T06:30:38.496" v="4" actId="478"/>
          <ac:spMkLst>
            <pc:docMk/>
            <pc:sldMk cId="0" sldId="256"/>
            <ac:spMk id="26" creationId="{8EC11602-3204-737D-E0C8-489EEA6096E6}"/>
          </ac:spMkLst>
        </pc:spChg>
        <pc:spChg chg="mod">
          <ac:chgData name="Cripps, Mrs J (Church Gresley Infants)" userId="6e789719-1fbf-4b99-b014-4003822687eb" providerId="ADAL" clId="{2659548B-023B-403B-BB0F-A585930FD9A9}" dt="2026-09-22T06:30:30.363" v="1" actId="20577"/>
          <ac:spMkLst>
            <pc:docMk/>
            <pc:sldMk cId="0" sldId="256"/>
            <ac:spMk id="34" creationId="{00000000-0000-0000-0000-000000000000}"/>
          </ac:spMkLst>
        </pc:spChg>
        <pc:spChg chg="del">
          <ac:chgData name="Cripps, Mrs J (Church Gresley Infants)" userId="6e789719-1fbf-4b99-b014-4003822687eb" providerId="ADAL" clId="{2659548B-023B-403B-BB0F-A585930FD9A9}" dt="2026-09-22T06:30:35.886" v="3" actId="478"/>
          <ac:spMkLst>
            <pc:docMk/>
            <pc:sldMk cId="0" sldId="256"/>
            <ac:spMk id="54" creationId="{DA45611C-C0F4-2E46-8258-6DB784A6CF1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EF10138-82CA-408B-AF7F-FBC2A90A3677}" type="datetimeFigureOut">
              <a:rPr lang="en-GB" smtClean="0"/>
              <a:t>22/09/2026</a:t>
            </a:fld>
            <a:endParaRPr lang="en-GB"/>
          </a:p>
        </p:txBody>
      </p:sp>
      <p:sp>
        <p:nvSpPr>
          <p:cNvPr id="4" name="Slide Image Placeholder 3"/>
          <p:cNvSpPr>
            <a:spLocks noGrp="1" noRot="1" noChangeAspect="1"/>
          </p:cNvSpPr>
          <p:nvPr>
            <p:ph type="sldImg" idx="2"/>
          </p:nvPr>
        </p:nvSpPr>
        <p:spPr>
          <a:xfrm>
            <a:off x="2214563" y="1241425"/>
            <a:ext cx="23685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614873B-E337-41B7-AA7D-4DA22062C732}" type="slidenum">
              <a:rPr lang="en-GB" smtClean="0"/>
              <a:t>‹#›</a:t>
            </a:fld>
            <a:endParaRPr lang="en-GB"/>
          </a:p>
        </p:txBody>
      </p:sp>
    </p:spTree>
    <p:extLst>
      <p:ext uri="{BB962C8B-B14F-4D97-AF65-F5344CB8AC3E}">
        <p14:creationId xmlns:p14="http://schemas.microsoft.com/office/powerpoint/2010/main" val="1919310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4873B-E337-41B7-AA7D-4DA22062C732}" type="slidenum">
              <a:rPr lang="en-GB" smtClean="0"/>
              <a:t>1</a:t>
            </a:fld>
            <a:endParaRPr lang="en-GB"/>
          </a:p>
        </p:txBody>
      </p:sp>
    </p:spTree>
    <p:extLst>
      <p:ext uri="{BB962C8B-B14F-4D97-AF65-F5344CB8AC3E}">
        <p14:creationId xmlns:p14="http://schemas.microsoft.com/office/powerpoint/2010/main" val="4140776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416426" y="2656603"/>
            <a:ext cx="14354246" cy="4577961"/>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551477" y="7969638"/>
            <a:ext cx="14354246" cy="12845667"/>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342328" y="2049196"/>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10703876" y="7607860"/>
            <a:ext cx="4182223" cy="923664"/>
            <a:chOff x="0" y="0"/>
            <a:chExt cx="5576298" cy="1231553"/>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RE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560166" y="3044605"/>
            <a:ext cx="13751893" cy="372568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err="1"/>
              <a:t>tT</a:t>
            </a:r>
            <a:endParaRPr lang="en-GB" dirty="0"/>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3"/>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4"/>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731416" y="8648842"/>
            <a:ext cx="13830107" cy="4965363"/>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8" name="Picture 57">
            <a:extLst>
              <a:ext uri="{FF2B5EF4-FFF2-40B4-BE49-F238E27FC236}">
                <a16:creationId xmlns:a16="http://schemas.microsoft.com/office/drawing/2014/main" id="{83EE5588-E906-C5E6-9E28-A8F5F3D2A1C5}"/>
              </a:ext>
            </a:extLst>
          </p:cNvPr>
          <p:cNvPicPr>
            <a:picLocks noChangeAspect="1"/>
          </p:cNvPicPr>
          <p:nvPr/>
        </p:nvPicPr>
        <p:blipFill>
          <a:blip r:embed="rId5"/>
          <a:stretch>
            <a:fillRect/>
          </a:stretch>
        </p:blipFill>
        <p:spPr>
          <a:xfrm>
            <a:off x="731415" y="13811250"/>
            <a:ext cx="13947577" cy="6630760"/>
          </a:xfrm>
          <a:prstGeom prst="rect">
            <a:avLst/>
          </a:prstGeom>
        </p:spPr>
      </p:pic>
      <p:sp>
        <p:nvSpPr>
          <p:cNvPr id="11" name="TextBox 10">
            <a:extLst>
              <a:ext uri="{FF2B5EF4-FFF2-40B4-BE49-F238E27FC236}">
                <a16:creationId xmlns:a16="http://schemas.microsoft.com/office/drawing/2014/main" id="{57C19B48-6512-F34D-6198-127BACE0DFBA}"/>
              </a:ext>
            </a:extLst>
          </p:cNvPr>
          <p:cNvSpPr txBox="1"/>
          <p:nvPr/>
        </p:nvSpPr>
        <p:spPr>
          <a:xfrm>
            <a:off x="731416" y="3155196"/>
            <a:ext cx="13391928" cy="3385542"/>
          </a:xfrm>
          <a:prstGeom prst="rect">
            <a:avLst/>
          </a:prstGeom>
          <a:noFill/>
        </p:spPr>
        <p:txBody>
          <a:bodyPr wrap="square" rtlCol="0">
            <a:spAutoFit/>
          </a:bodyPr>
          <a:lstStyle/>
          <a:p>
            <a:r>
              <a:rPr lang="en-GB" dirty="0">
                <a:latin typeface="Letter-join Print Plus 1" panose="02000805000000020003" pitchFamily="50" charset="0"/>
              </a:rPr>
              <a:t>At Church Gresley Infant and Nursery School we believe that it is vital for all of our children to learn from different religions, beliefs, values and traditions. Through Religious Education, children can understand the world around them. We provide opportunities for children to learn about things that matter in the lives of many people in the local area and the wider world. We understand that children are growing up in a world where they need to be aware of the diversity of religious and non-religious world views. We recognise that our school is based in an area where children have limited first-hand experience of people from other cultures and faiths. Most of our children have very little or no previous knowledge of faith and belief. Our intent is to encourage children through the RE teaching, to know about and understand a range of religions, ask questions and explore and reflect upon their own ideas and values. This encourages them to develop their own sense of identity and belonging. RE provides a safe space to discuss, experience and respond well to difference. This develops honesty, kindness and respect, which are all reinforced in our school core values. Our aim for RE is as follows: “RE looks at big questions about life, what people believe and what difference this makes to how they live. We want you to think about your own ideas and the way you live.“ This is shared at the beginning of every RE lesson throughout the school. </a:t>
            </a:r>
          </a:p>
          <a:p>
            <a:endParaRPr lang="en-GB" sz="1600" dirty="0">
              <a:latin typeface="Letter-join Print Plus 1" panose="02000805000000020003" pitchFamily="50" charset="0"/>
            </a:endParaRPr>
          </a:p>
        </p:txBody>
      </p:sp>
      <p:sp>
        <p:nvSpPr>
          <p:cNvPr id="12" name="TextBox 11">
            <a:extLst>
              <a:ext uri="{FF2B5EF4-FFF2-40B4-BE49-F238E27FC236}">
                <a16:creationId xmlns:a16="http://schemas.microsoft.com/office/drawing/2014/main" id="{C83B22B5-2C79-D30F-E448-605ED6639E9E}"/>
              </a:ext>
            </a:extLst>
          </p:cNvPr>
          <p:cNvSpPr txBox="1"/>
          <p:nvPr/>
        </p:nvSpPr>
        <p:spPr>
          <a:xfrm>
            <a:off x="1030641" y="8728569"/>
            <a:ext cx="13530882" cy="4478149"/>
          </a:xfrm>
          <a:prstGeom prst="rect">
            <a:avLst/>
          </a:prstGeom>
          <a:noFill/>
        </p:spPr>
        <p:txBody>
          <a:bodyPr wrap="square" rtlCol="0">
            <a:spAutoFit/>
          </a:bodyPr>
          <a:lstStyle/>
          <a:p>
            <a:r>
              <a:rPr lang="en-GB" sz="1900" dirty="0">
                <a:latin typeface="Letter-join Print Plus 1" panose="02000805000000020003" pitchFamily="50" charset="0"/>
              </a:rPr>
              <a:t>At Church Gresley infant and Nursery School we follow the curriculum as set out in the Derbyshire Agreed Syllabus for Religious Education 2025 -2030. Since 1944 all schools have been required to teach RE to all pupils (unless they have been withdrawn by their parents from some or all of the RE curriculum). The Syllabus fulfils the legal requirements and is based around a key question approach, where the questions open up to the content to be studied. The three main strands of Believing ,Expressing and Living run throughout the Syllabus. We currently use the “RE Today Scheme of Work“ from Reception and throughout Key Stage 1. The scheme builds upon previous learning and staff plan from the scheme and tailor the learning to the children. We have created a Long-Term Plan for RE to ensure coverage and progression across the school.</a:t>
            </a:r>
          </a:p>
          <a:p>
            <a:endParaRPr lang="en-GB" sz="1900" dirty="0">
              <a:latin typeface="Letter-join Print Plus 1" panose="02000805000000020003" pitchFamily="50" charset="0"/>
            </a:endParaRPr>
          </a:p>
          <a:p>
            <a:r>
              <a:rPr lang="en-GB" sz="1900" dirty="0">
                <a:latin typeface="Letter-join Print Plus 1" panose="02000805000000020003" pitchFamily="50" charset="0"/>
              </a:rPr>
              <a:t>In order to deliver the aims and expected standards of the syllabus effectively there is a minimum allocation of 5% curriculum time for RE. This equates in our school for 4-5 years, Reception, 36 hours of RE -50 minutes a week and also integrated into learning through Continuous Provision. For our Key Stage 1 pupils 5-7 years, 36 hours of RE – 60 minutes a week. There are occasions when this make vary on a weekly basis especially if we plan RE activities for an afternoon.  </a:t>
            </a:r>
          </a:p>
          <a:p>
            <a:r>
              <a:rPr lang="en-GB" sz="1900" dirty="0">
                <a:latin typeface="Letter-join Print Plus 1" panose="02000805000000020003" pitchFamily="50" charset="0"/>
              </a:rPr>
              <a:t>Children are taught about Christianity, other religious and non-religious world views. This begins in Nursery. In Key Stage 1 we focus mainly on Christianity and Islam but do link in with Judaism.. We chose Islam because we have Muslims in the wider local area. There are Mosques in Burton-on-Trent and Derby. </a:t>
            </a:r>
          </a:p>
        </p:txBody>
      </p:sp>
      <p:sp>
        <p:nvSpPr>
          <p:cNvPr id="13" name="TextBox 12">
            <a:extLst>
              <a:ext uri="{FF2B5EF4-FFF2-40B4-BE49-F238E27FC236}">
                <a16:creationId xmlns:a16="http://schemas.microsoft.com/office/drawing/2014/main" id="{6653E85E-A2B2-BC13-1C6F-FA0D3E17A1BE}"/>
              </a:ext>
            </a:extLst>
          </p:cNvPr>
          <p:cNvSpPr txBox="1"/>
          <p:nvPr/>
        </p:nvSpPr>
        <p:spPr>
          <a:xfrm>
            <a:off x="1011379" y="14064805"/>
            <a:ext cx="13667613" cy="6247864"/>
          </a:xfrm>
          <a:prstGeom prst="rect">
            <a:avLst/>
          </a:prstGeom>
          <a:noFill/>
        </p:spPr>
        <p:txBody>
          <a:bodyPr wrap="square" rtlCol="0">
            <a:spAutoFit/>
          </a:bodyPr>
          <a:lstStyle/>
          <a:p>
            <a:r>
              <a:rPr lang="en-GB" sz="2000" dirty="0">
                <a:latin typeface="Letter-join Print Plus 1" panose="02000805000000020003" pitchFamily="50" charset="0"/>
              </a:rPr>
              <a:t>We believe that all children should progress and enjoy RE. We teach RE through a variety of teaching and learning approaches. RE is usually taught as a discrete subject although cross-curricular links are made where possible, for example, Art, Literacy. The teaching of RE will involve some direct teaching and whole class, group, paired or individual activities. A range of teaching styles will be used including enquiry, exploration, discussion, role play, drama, asking and answering questions including open and “I wonder” questions. We recognise the importance of developing the children’s knowledge and enabling them to form a deeper engagement and time to reflect. They need to respond to RE from their own experiences and see themselves in the RE curriculum. We use a range of sources including ICT, works of art, artefacts, visits and visitors. We recognise the importance of the “voice of the child” and each class has an RE Floor Book and this enables Teachers to collate the children’s ideas, viewpoints and add photographs, group and paired work. We want children to develop their skills in RE as well as learn facts, for example reflecting, empathising, investigating. We develop their vocabulary to enable them to express themselves. </a:t>
            </a:r>
          </a:p>
          <a:p>
            <a:endParaRPr lang="en-GB" sz="2000" dirty="0">
              <a:latin typeface="Letter-join Print Plus 1" panose="02000805000000020003" pitchFamily="50" charset="0"/>
            </a:endParaRPr>
          </a:p>
          <a:p>
            <a:r>
              <a:rPr lang="en-GB" sz="2000" dirty="0">
                <a:latin typeface="Letter-join Print Plus 1" panose="02000805000000020003" pitchFamily="50" charset="0"/>
              </a:rPr>
              <a:t>In terms of assessment, we use various approaches. The syllabus provides a solid foundation for the progression of RE throughout the school. The emerging, expected and exceeding outcomes on each question allow teachers to assess what individual children know and can do. They can then devise appropriate learning to enable children to secure their understanding and skills. Assessment of RE is ongoing in teacher discussion with the children and in the activities completed in lessons. Teachers give meaningful feedback to pupils in discussion and on their work. The Floor Books enable the children to reflect on their learning and understanding even further. The teachers assess the children’s substantive</a:t>
            </a:r>
          </a:p>
          <a:p>
            <a:r>
              <a:rPr lang="en-GB" sz="2000" dirty="0">
                <a:latin typeface="Letter-join Print Plus 1" panose="02000805000000020003" pitchFamily="50" charset="0"/>
              </a:rPr>
              <a:t>(understanding needed to address questions) knowledge and disciplinary (ways of knowing) knowledge as well as their personal knowledge. This is undertaken at the end of each big term (3x year).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4099088"/>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559588" y="5124450"/>
            <a:ext cx="14149168" cy="10346344"/>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825568" y="4565889"/>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1069199" y="4677589"/>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331895" y="5531378"/>
            <a:ext cx="7104624"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59645" y="749242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93165" y="9386628"/>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116961" y="6534364"/>
            <a:ext cx="5134224" cy="2040880"/>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EXPLICIT INSTRUCTION</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Clear and succinct explanation of task broken down into simple instructions as appropriate</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Key terms and vocabulary explained</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Teacher modelling </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Cold Calling </a:t>
            </a:r>
          </a:p>
          <a:p>
            <a:pPr>
              <a:lnSpc>
                <a:spcPts val="1960"/>
              </a:lnSpc>
            </a:pPr>
            <a:endParaRPr lang="en-US" sz="1600" i="1" dirty="0">
              <a:solidFill>
                <a:srgbClr val="00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1" name="TextBox 31"/>
          <p:cNvSpPr txBox="1"/>
          <p:nvPr/>
        </p:nvSpPr>
        <p:spPr>
          <a:xfrm>
            <a:off x="8116961" y="8258330"/>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COGNITIVE AND METACOGNITIVE STRATEGIES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Stem sentences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Visual reminders – pictures/ cards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Worked examples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Recap of previous learning</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2" name="TextBox 32"/>
          <p:cNvSpPr txBox="1"/>
          <p:nvPr/>
        </p:nvSpPr>
        <p:spPr>
          <a:xfrm>
            <a:off x="8107966" y="10088307"/>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SCAFFOLDING</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Word banks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Sentence starters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Stem sentences</a:t>
            </a:r>
          </a:p>
          <a:p>
            <a:pPr>
              <a:lnSpc>
                <a:spcPts val="1960"/>
              </a:lnSpc>
            </a:pPr>
            <a:endParaRPr lang="en-US" sz="1600" i="1" dirty="0">
              <a:solidFill>
                <a:srgbClr val="00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3" name="TextBox 33"/>
          <p:cNvSpPr txBox="1"/>
          <p:nvPr/>
        </p:nvSpPr>
        <p:spPr>
          <a:xfrm>
            <a:off x="8386986" y="11547917"/>
            <a:ext cx="5134224" cy="127143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TECHNOLOGY</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SMARTS </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Power Points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Videos to supplement teaching</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203032" y="13681099"/>
            <a:ext cx="5482580" cy="518091"/>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FLEXIBLE GROUPING</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Mixed ability pairs and groups</a:t>
            </a:r>
          </a:p>
        </p:txBody>
      </p:sp>
      <p:sp>
        <p:nvSpPr>
          <p:cNvPr id="40" name="TextBox 40"/>
          <p:cNvSpPr txBox="1"/>
          <p:nvPr/>
        </p:nvSpPr>
        <p:spPr>
          <a:xfrm>
            <a:off x="7979286" y="5634796"/>
            <a:ext cx="6324926" cy="653384"/>
          </a:xfrm>
          <a:prstGeom prst="rect">
            <a:avLst/>
          </a:prstGeom>
        </p:spPr>
        <p:txBody>
          <a:bodyPr lIns="0" tIns="0" rIns="0" bIns="0" rtlCol="0" anchor="t">
            <a:spAutoFit/>
          </a:bodyPr>
          <a:lstStyle/>
          <a:p>
            <a:pPr algn="ctr">
              <a:lnSpc>
                <a:spcPts val="5740"/>
              </a:lnSpc>
              <a:spcBef>
                <a:spcPct val="0"/>
              </a:spcBef>
            </a:pPr>
            <a:r>
              <a:rPr lang="en-US" sz="4100" spc="123" dirty="0">
                <a:solidFill>
                  <a:srgbClr val="000000"/>
                </a:solidFill>
                <a:latin typeface="Handy Casual"/>
                <a:ea typeface="Handy Casual"/>
                <a:cs typeface="Handy Casual"/>
                <a:sym typeface="Handy Casual"/>
              </a:rPr>
              <a:t>EEF ‘5-A-DAY APPROACH’ IN RE</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667339" y="5831235"/>
            <a:ext cx="5419924" cy="9297876"/>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RRE</a:t>
            </a:r>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RE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215900" y="1318781"/>
            <a:ext cx="15697200" cy="2799148"/>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796221"/>
            <a:ext cx="13304345" cy="360744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D448A1DB-D74D-9317-F66A-E9509725652E}"/>
              </a:ext>
            </a:extLst>
          </p:cNvPr>
          <p:cNvSpPr txBox="1"/>
          <p:nvPr/>
        </p:nvSpPr>
        <p:spPr>
          <a:xfrm>
            <a:off x="1153946" y="17064299"/>
            <a:ext cx="13150266" cy="2923877"/>
          </a:xfrm>
          <a:prstGeom prst="rect">
            <a:avLst/>
          </a:prstGeom>
          <a:noFill/>
        </p:spPr>
        <p:txBody>
          <a:bodyPr wrap="square" rtlCol="0">
            <a:spAutoFit/>
          </a:bodyPr>
          <a:lstStyle/>
          <a:p>
            <a:r>
              <a:rPr lang="en-GB" sz="2400" dirty="0">
                <a:latin typeface="Letter-join Print Plus 1" panose="02000805000000020003" pitchFamily="50" charset="0"/>
              </a:rPr>
              <a:t>The impact of teaching RE in our school can be seen in the personal development of our children who make significant progress from where they start. RE has a key role to play in fostering respect and understanding and plays an important part in promoting spiritual, moral, social and cultural development. In the process of exploring religion and belief, we promote inquisitive minds, self-understanding, respect for all, open-mindedness, curiosity, fairness and enquiry. This is evidenced by our children being able to talk about different religions using key vocabulary, having respectful opinions and understanding themselves and those around them.</a:t>
            </a:r>
          </a:p>
          <a:p>
            <a:endParaRPr lang="en-GB" sz="1600" dirty="0">
              <a:latin typeface="Letter-join Print Plus 1" panose="02000805000000020003" pitchFamily="50" charset="0"/>
            </a:endParaRPr>
          </a:p>
        </p:txBody>
      </p:sp>
      <p:sp>
        <p:nvSpPr>
          <p:cNvPr id="42" name="TextBox 41">
            <a:extLst>
              <a:ext uri="{FF2B5EF4-FFF2-40B4-BE49-F238E27FC236}">
                <a16:creationId xmlns:a16="http://schemas.microsoft.com/office/drawing/2014/main" id="{F9DAA0BC-A253-E598-3F8F-7BB5814E3666}"/>
              </a:ext>
            </a:extLst>
          </p:cNvPr>
          <p:cNvSpPr txBox="1"/>
          <p:nvPr/>
        </p:nvSpPr>
        <p:spPr>
          <a:xfrm>
            <a:off x="0" y="1390650"/>
            <a:ext cx="15481300" cy="2585323"/>
          </a:xfrm>
          <a:prstGeom prst="rect">
            <a:avLst/>
          </a:prstGeom>
          <a:noFill/>
        </p:spPr>
        <p:txBody>
          <a:bodyPr wrap="square" rtlCol="0">
            <a:spAutoFit/>
          </a:bodyPr>
          <a:lstStyle/>
          <a:p>
            <a:r>
              <a:rPr lang="en-GB" dirty="0">
                <a:latin typeface="Letter-join Print Plus 1" panose="02000805000000020003" pitchFamily="50" charset="0"/>
              </a:rPr>
              <a:t>In the EYFS, RE is covered through the area of learning “Understanding the World.” Although RE is non-statutory for Nursery aged children, we feel within our school that the children benefit by learning experiences linked to Christian celebrations e.g. Christmas, Easter, Harvest. Children learn Bible stories e.g. Noah, The Good Samaritan. The children gain some awareness of other faiths and cultures through celebrations e.g. Chinese New Year, Diwali. They learn about nature and caring for the world. Fun, practical, creative sessions are undertaken together with a range of stories. This is enhanced through continuous provision. Their experiences within RE provide the building blocks for later development.</a:t>
            </a:r>
          </a:p>
          <a:p>
            <a:r>
              <a:rPr lang="en-GB" dirty="0">
                <a:latin typeface="Letter-join Print Plus 1" panose="02000805000000020003" pitchFamily="50" charset="0"/>
              </a:rPr>
              <a:t>Planned adult directed teaching experiences in Reception together with continuous provision, support children’s learning and development needs stemming from their own religious/non-religious and spiritual experiences. Within school they encounter religious and non-religious worldviews through special people, books, times, places and objects and by visiting places of worship. The focus is always towards making their learning within RE fun and child centred. It’s about developing their curiosity to appreciate and wonder about the world around them and to think about their own feelings and experiences.</a:t>
            </a:r>
          </a:p>
        </p:txBody>
      </p:sp>
      <p:sp>
        <p:nvSpPr>
          <p:cNvPr id="46" name="TextBox 45">
            <a:extLst>
              <a:ext uri="{FF2B5EF4-FFF2-40B4-BE49-F238E27FC236}">
                <a16:creationId xmlns:a16="http://schemas.microsoft.com/office/drawing/2014/main" id="{CB3A818A-0026-D584-E040-2D66D7152B0E}"/>
              </a:ext>
            </a:extLst>
          </p:cNvPr>
          <p:cNvSpPr txBox="1"/>
          <p:nvPr/>
        </p:nvSpPr>
        <p:spPr>
          <a:xfrm>
            <a:off x="706419" y="6382846"/>
            <a:ext cx="5238490" cy="7786747"/>
          </a:xfrm>
          <a:prstGeom prst="rect">
            <a:avLst/>
          </a:prstGeom>
          <a:noFill/>
        </p:spPr>
        <p:txBody>
          <a:bodyPr wrap="square" rtlCol="0">
            <a:spAutoFit/>
          </a:bodyPr>
          <a:lstStyle/>
          <a:p>
            <a:r>
              <a:rPr lang="en-GB" sz="2200" dirty="0">
                <a:latin typeface="Letter-join Print Plus 1" panose="02000805000000020003" pitchFamily="50" charset="0"/>
              </a:rPr>
              <a:t>We believe that RE is part of the core curriculum for all of our children.  </a:t>
            </a:r>
          </a:p>
          <a:p>
            <a:endParaRPr lang="en-GB" sz="2200" dirty="0">
              <a:latin typeface="Letter-join Print Plus 1" panose="02000805000000020003" pitchFamily="50" charset="0"/>
            </a:endParaRPr>
          </a:p>
          <a:p>
            <a:r>
              <a:rPr lang="en-GB" sz="2200" dirty="0">
                <a:latin typeface="Letter-join Print Plus 1" panose="02000805000000020003" pitchFamily="50" charset="0"/>
              </a:rPr>
              <a:t>Good quality teaching ensures lessons are accessible to all, as teachers adapt their approach to support learning and improve outcomes. Lessons are planned to remove barriers and to ensure that children work at a pace appropriate to their needs and have the correct resources for them to succeed and enjoy RE. </a:t>
            </a:r>
          </a:p>
          <a:p>
            <a:endParaRPr lang="en-GB" sz="2200" dirty="0">
              <a:latin typeface="Letter-join Print Plus 1" panose="02000805000000020003" pitchFamily="50" charset="0"/>
            </a:endParaRPr>
          </a:p>
          <a:p>
            <a:r>
              <a:rPr lang="en-GB" sz="2200" dirty="0">
                <a:latin typeface="Letter-join Print Plus 1" panose="02000805000000020003" pitchFamily="50" charset="0"/>
              </a:rPr>
              <a:t>We draw on the key ideas of discovering, exploring connecting and responding e.g., connecting with pupils’ experiences and enabling them to respond.</a:t>
            </a:r>
          </a:p>
          <a:p>
            <a:endParaRPr lang="en-GB" sz="2200" dirty="0">
              <a:latin typeface="Letter-join Print Plus 1" panose="02000805000000020003" pitchFamily="50" charset="0"/>
            </a:endParaRPr>
          </a:p>
          <a:p>
            <a:endParaRPr lang="en-GB" sz="2200" dirty="0">
              <a:latin typeface="Letter-join Print Plus 1" panose="02000805000000020003" pitchFamily="50" charset="0"/>
            </a:endParaRPr>
          </a:p>
          <a:p>
            <a:r>
              <a:rPr lang="en-GB" sz="2200" dirty="0">
                <a:latin typeface="Letter-join Print Plus 1" panose="02000805000000020003" pitchFamily="50" charset="0"/>
              </a:rPr>
              <a:t>The EEF “5 –A –Day Approach” identifies different ways pupils can be supported in their learning and this can be applied to RE.</a:t>
            </a:r>
          </a:p>
          <a:p>
            <a:endParaRPr lang="en-GB" sz="1600" dirty="0">
              <a:latin typeface="Letter-join Print Plus 1" panose="02000805000000020003" pitchFamily="50"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1515</Words>
  <Application>Microsoft Office PowerPoint</Application>
  <PresentationFormat>Custom</PresentationFormat>
  <Paragraphs>50</Paragraphs>
  <Slides>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Twinkl Italics</vt:lpstr>
      <vt:lpstr>Aptos</vt:lpstr>
      <vt:lpstr>Handy Casual</vt:lpstr>
      <vt:lpstr>Letter-join Print Plus 3</vt:lpstr>
      <vt:lpstr>Letter-join Print Plus 1</vt:lpstr>
      <vt:lpstr>Arial</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6</cp:revision>
  <cp:lastPrinted>2026-03-12T21:38:07Z</cp:lastPrinted>
  <dcterms:created xsi:type="dcterms:W3CDTF">2006-08-16T00:00:00Z</dcterms:created>
  <dcterms:modified xsi:type="dcterms:W3CDTF">2026-09-22T08:28:30Z</dcterms:modified>
  <dc:identifier>DAGiKNmBJqc</dc:identifier>
</cp:coreProperties>
</file>