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Handy Casual" panose="020B0604020202020204" charset="0"/>
      <p:regular r:id="rId4"/>
    </p:embeddedFont>
    <p:embeddedFont>
      <p:font typeface="Letter-join Print Plus 1" panose="02000805000000020003" pitchFamily="50" charset="0"/>
      <p:regular r:id="rId5"/>
    </p:embeddedFont>
    <p:embeddedFont>
      <p:font typeface="Letter-join Print Plus 3" panose="02000805000000020003" pitchFamily="50" charset="0"/>
      <p:regular r:id="rId6"/>
    </p:embeddedFont>
    <p:embeddedFont>
      <p:font typeface="Twinkl Italics"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0" d="100"/>
          <a:sy n="50" d="100"/>
        </p:scale>
        <p:origin x="1014" y="-387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4.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custSel modSld">
      <pc:chgData name="Woodward, Mrs C (Church Gresley Infants)" userId="6dc62939-81bb-4fe1-bfed-73dcd430b91f" providerId="ADAL" clId="{97F66F10-B384-479A-A097-AD5B6A495FFD}" dt="2026-09-22T10:16:29.621" v="41" actId="20577"/>
      <pc:docMkLst>
        <pc:docMk/>
      </pc:docMkLst>
      <pc:sldChg chg="modSp mod">
        <pc:chgData name="Woodward, Mrs C (Church Gresley Infants)" userId="6dc62939-81bb-4fe1-bfed-73dcd430b91f" providerId="ADAL" clId="{97F66F10-B384-479A-A097-AD5B6A495FFD}" dt="2026-09-22T10:16:29.621" v="41" actId="20577"/>
        <pc:sldMkLst>
          <pc:docMk/>
          <pc:sldMk cId="0" sldId="256"/>
        </pc:sldMkLst>
        <pc:spChg chg="mod">
          <ac:chgData name="Woodward, Mrs C (Church Gresley Infants)" userId="6dc62939-81bb-4fe1-bfed-73dcd430b91f" providerId="ADAL" clId="{97F66F10-B384-479A-A097-AD5B6A495FFD}" dt="2026-09-22T10:16:29.621" v="41" actId="20577"/>
          <ac:spMkLst>
            <pc:docMk/>
            <pc:sldMk cId="0" sldId="256"/>
            <ac:spMk id="12" creationId="{0E962F4A-6E17-FFDF-E082-E7169DAAA643}"/>
          </ac:spMkLst>
        </pc:spChg>
        <pc:spChg chg="mod">
          <ac:chgData name="Woodward, Mrs C (Church Gresley Infants)" userId="6dc62939-81bb-4fe1-bfed-73dcd430b91f" providerId="ADAL" clId="{97F66F10-B384-479A-A097-AD5B6A495FFD}" dt="2026-09-22T10:14:26.297" v="8" actId="33524"/>
          <ac:spMkLst>
            <pc:docMk/>
            <pc:sldMk cId="0" sldId="256"/>
            <ac:spMk id="26" creationId="{7402A7BC-9486-C58F-9548-27DD25969961}"/>
          </ac:spMkLst>
        </pc:spChg>
        <pc:spChg chg="mod">
          <ac:chgData name="Woodward, Mrs C (Church Gresley Infants)" userId="6dc62939-81bb-4fe1-bfed-73dcd430b91f" providerId="ADAL" clId="{97F66F10-B384-479A-A097-AD5B6A495FFD}" dt="2026-09-22T10:14:41.489" v="9" actId="33524"/>
          <ac:spMkLst>
            <pc:docMk/>
            <pc:sldMk cId="0" sldId="256"/>
            <ac:spMk id="27" creationId="{358EA03B-74B2-838B-A81C-1B3A72D14BB6}"/>
          </ac:spMkLst>
        </pc:spChg>
      </pc:sldChg>
      <pc:sldChg chg="modSp mod">
        <pc:chgData name="Woodward, Mrs C (Church Gresley Infants)" userId="6dc62939-81bb-4fe1-bfed-73dcd430b91f" providerId="ADAL" clId="{97F66F10-B384-479A-A097-AD5B6A495FFD}" dt="2026-09-22T10:15:50.836" v="34" actId="207"/>
        <pc:sldMkLst>
          <pc:docMk/>
          <pc:sldMk cId="0" sldId="257"/>
        </pc:sldMkLst>
        <pc:spChg chg="mod">
          <ac:chgData name="Woodward, Mrs C (Church Gresley Infants)" userId="6dc62939-81bb-4fe1-bfed-73dcd430b91f" providerId="ADAL" clId="{97F66F10-B384-479A-A097-AD5B6A495FFD}" dt="2026-09-22T10:15:00.043" v="10" actId="14100"/>
          <ac:spMkLst>
            <pc:docMk/>
            <pc:sldMk cId="0" sldId="257"/>
            <ac:spMk id="15" creationId="{E5BE272A-0F30-CFF1-C303-5F8FBFFC39C8}"/>
          </ac:spMkLst>
        </pc:spChg>
        <pc:spChg chg="mod">
          <ac:chgData name="Woodward, Mrs C (Church Gresley Infants)" userId="6dc62939-81bb-4fe1-bfed-73dcd430b91f" providerId="ADAL" clId="{97F66F10-B384-479A-A097-AD5B6A495FFD}" dt="2026-09-22T10:15:29.628" v="26" actId="113"/>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10:15:34.319" v="28"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10:15:38.472" v="30" actId="207"/>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10:15:44.038" v="32" actId="207"/>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10:15:50.836" v="34" actId="207"/>
          <ac:spMkLst>
            <pc:docMk/>
            <pc:sldMk cId="0" sldId="257"/>
            <ac:spMk id="39" creationId="{00000000-0000-0000-0000-000000000000}"/>
          </ac:spMkLst>
        </pc:spChg>
        <pc:spChg chg="mod">
          <ac:chgData name="Woodward, Mrs C (Church Gresley Infants)" userId="6dc62939-81bb-4fe1-bfed-73dcd430b91f" providerId="ADAL" clId="{97F66F10-B384-479A-A097-AD5B6A495FFD}" dt="2026-09-22T10:15:20.098" v="24" actId="255"/>
          <ac:spMkLst>
            <pc:docMk/>
            <pc:sldMk cId="0" sldId="257"/>
            <ac:spMk id="40"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250967" y="2201319"/>
            <a:ext cx="14354246" cy="5064214"/>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94278" y="7685734"/>
            <a:ext cx="14354246" cy="12845667"/>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220645" y="1777173"/>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679810" y="7004764"/>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READING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496424" y="2870737"/>
            <a:ext cx="13751893" cy="367608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dirty="0"/>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409073" y="7970077"/>
            <a:ext cx="14088166" cy="290905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4"/>
          <a:stretch>
            <a:fillRect/>
          </a:stretch>
        </p:blipFill>
        <p:spPr>
          <a:xfrm>
            <a:off x="283656" y="11016762"/>
            <a:ext cx="14135382" cy="4047022"/>
          </a:xfrm>
          <a:prstGeom prst="rect">
            <a:avLst/>
          </a:prstGeom>
        </p:spPr>
      </p:pic>
      <p:sp>
        <p:nvSpPr>
          <p:cNvPr id="11" name="TextBox 10">
            <a:extLst>
              <a:ext uri="{FF2B5EF4-FFF2-40B4-BE49-F238E27FC236}">
                <a16:creationId xmlns:a16="http://schemas.microsoft.com/office/drawing/2014/main" id="{C6915EF9-BE9F-2126-EC58-D112D0E935EC}"/>
              </a:ext>
            </a:extLst>
          </p:cNvPr>
          <p:cNvSpPr txBox="1"/>
          <p:nvPr/>
        </p:nvSpPr>
        <p:spPr>
          <a:xfrm>
            <a:off x="597230" y="3058493"/>
            <a:ext cx="13708871" cy="3170099"/>
          </a:xfrm>
          <a:prstGeom prst="rect">
            <a:avLst/>
          </a:prstGeom>
          <a:noFill/>
        </p:spPr>
        <p:txBody>
          <a:bodyPr wrap="square" rtlCol="0">
            <a:spAutoFit/>
          </a:bodyPr>
          <a:lstStyle/>
          <a:p>
            <a:r>
              <a:rPr lang="en-GB" sz="2500" dirty="0">
                <a:latin typeface="Letter-join Print Plus 1" panose="02000805000000020003" pitchFamily="50" charset="0"/>
              </a:rPr>
              <a:t>At Church Gresley, we are committed to cultivating a deep and lasting appreciation of reading. Pupils are encouraged to engage with a broad range of high‑quality literature, non‑fiction texts, and poetry, enabling them to develop strong reading skills, confidence, and secure comprehension.</a:t>
            </a:r>
          </a:p>
          <a:p>
            <a:r>
              <a:rPr lang="en-GB" sz="2500" dirty="0">
                <a:latin typeface="Letter-join Print Plus 1" panose="02000805000000020003" pitchFamily="50" charset="0"/>
              </a:rPr>
              <a:t>We place high value on reading for pleasure and ensure that children are provided with regular, meaningful opportunities to enjoy texts independently and with others. Reading is promoted as an essential, transferable skill that supports learning across the wider curriculum.</a:t>
            </a:r>
          </a:p>
          <a:p>
            <a:r>
              <a:rPr lang="en-GB" sz="2500" dirty="0">
                <a:latin typeface="Letter-join Print Plus 1" panose="02000805000000020003" pitchFamily="50" charset="0"/>
              </a:rPr>
              <a:t>Through a consistent and rigorous approach to the teaching of reading, we aim to address any gaps in learning and to maximise the number of pupils achieving the expected standard.</a:t>
            </a:r>
          </a:p>
        </p:txBody>
      </p:sp>
      <p:sp>
        <p:nvSpPr>
          <p:cNvPr id="13" name="TextBox 12">
            <a:extLst>
              <a:ext uri="{FF2B5EF4-FFF2-40B4-BE49-F238E27FC236}">
                <a16:creationId xmlns:a16="http://schemas.microsoft.com/office/drawing/2014/main" id="{2A53811E-4D7E-8701-A115-67774A8673E9}"/>
              </a:ext>
            </a:extLst>
          </p:cNvPr>
          <p:cNvSpPr txBox="1"/>
          <p:nvPr/>
        </p:nvSpPr>
        <p:spPr>
          <a:xfrm>
            <a:off x="453828" y="8122707"/>
            <a:ext cx="14052100" cy="2677656"/>
          </a:xfrm>
          <a:prstGeom prst="rect">
            <a:avLst/>
          </a:prstGeom>
          <a:noFill/>
        </p:spPr>
        <p:txBody>
          <a:bodyPr wrap="square" rtlCol="0">
            <a:spAutoFit/>
          </a:bodyPr>
          <a:lstStyle/>
          <a:p>
            <a:r>
              <a:rPr lang="en-GB" sz="2800" dirty="0">
                <a:latin typeface="Letter-join Print Plus 1" panose="02000805000000020003" pitchFamily="50" charset="0"/>
              </a:rPr>
              <a:t>We believe that learning to read is key to academic success. By centring reading at the core of our curriculum, we are instilling in children an understanding that reading is a transferrable skill that will benefit them in all subjects. We ensure children read within and outside reading lessons, where they can read for a range of purposes:</a:t>
            </a:r>
          </a:p>
          <a:p>
            <a:endParaRPr lang="en-GB" sz="2800" dirty="0">
              <a:latin typeface="Letter-join Print Plus 1" panose="02000805000000020003" pitchFamily="50" charset="0"/>
            </a:endParaRPr>
          </a:p>
          <a:p>
            <a:pPr algn="ctr"/>
            <a:r>
              <a:rPr lang="en-GB" sz="2800" b="1" dirty="0">
                <a:latin typeface="Letter-join Print Plus 1" panose="02000805000000020003" pitchFamily="50" charset="0"/>
              </a:rPr>
              <a:t>Reading for Practice            Reading for Pleasure          Reading for Meaning</a:t>
            </a:r>
          </a:p>
        </p:txBody>
      </p:sp>
      <p:pic>
        <p:nvPicPr>
          <p:cNvPr id="14" name="Picture 13">
            <a:extLst>
              <a:ext uri="{FF2B5EF4-FFF2-40B4-BE49-F238E27FC236}">
                <a16:creationId xmlns:a16="http://schemas.microsoft.com/office/drawing/2014/main" id="{23DEDD09-E730-14F0-1212-92D5094D0B80}"/>
              </a:ext>
            </a:extLst>
          </p:cNvPr>
          <p:cNvPicPr>
            <a:picLocks noChangeAspect="1"/>
          </p:cNvPicPr>
          <p:nvPr/>
        </p:nvPicPr>
        <p:blipFill>
          <a:blip r:embed="rId5"/>
          <a:stretch>
            <a:fillRect/>
          </a:stretch>
        </p:blipFill>
        <p:spPr>
          <a:xfrm>
            <a:off x="283656" y="15201418"/>
            <a:ext cx="14164975" cy="3032059"/>
          </a:xfrm>
          <a:prstGeom prst="rect">
            <a:avLst/>
          </a:prstGeom>
        </p:spPr>
      </p:pic>
      <p:pic>
        <p:nvPicPr>
          <p:cNvPr id="25" name="Picture 24">
            <a:extLst>
              <a:ext uri="{FF2B5EF4-FFF2-40B4-BE49-F238E27FC236}">
                <a16:creationId xmlns:a16="http://schemas.microsoft.com/office/drawing/2014/main" id="{164E87F5-0102-E4B3-09F3-36C45C3848CA}"/>
              </a:ext>
            </a:extLst>
          </p:cNvPr>
          <p:cNvPicPr>
            <a:picLocks noChangeAspect="1"/>
          </p:cNvPicPr>
          <p:nvPr/>
        </p:nvPicPr>
        <p:blipFill>
          <a:blip r:embed="rId5"/>
          <a:stretch>
            <a:fillRect/>
          </a:stretch>
        </p:blipFill>
        <p:spPr>
          <a:xfrm>
            <a:off x="307263" y="18359390"/>
            <a:ext cx="14088167" cy="2000540"/>
          </a:xfrm>
          <a:prstGeom prst="rect">
            <a:avLst/>
          </a:prstGeom>
        </p:spPr>
      </p:pic>
      <p:sp>
        <p:nvSpPr>
          <p:cNvPr id="12" name="TextBox 11">
            <a:extLst>
              <a:ext uri="{FF2B5EF4-FFF2-40B4-BE49-F238E27FC236}">
                <a16:creationId xmlns:a16="http://schemas.microsoft.com/office/drawing/2014/main" id="{0E962F4A-6E17-FFDF-E082-E7169DAAA643}"/>
              </a:ext>
            </a:extLst>
          </p:cNvPr>
          <p:cNvSpPr txBox="1"/>
          <p:nvPr/>
        </p:nvSpPr>
        <p:spPr>
          <a:xfrm>
            <a:off x="409073" y="11244553"/>
            <a:ext cx="14135382" cy="3693319"/>
          </a:xfrm>
          <a:prstGeom prst="rect">
            <a:avLst/>
          </a:prstGeom>
          <a:noFill/>
        </p:spPr>
        <p:txBody>
          <a:bodyPr wrap="square" rtlCol="0">
            <a:spAutoFit/>
          </a:bodyPr>
          <a:lstStyle/>
          <a:p>
            <a:pPr algn="ctr"/>
            <a:r>
              <a:rPr lang="en-GB" b="1" dirty="0">
                <a:latin typeface="Letter-join Print Plus 1" panose="02000805000000020003" pitchFamily="50" charset="0"/>
              </a:rPr>
              <a:t>Reading for Practice – learning to read</a:t>
            </a:r>
          </a:p>
          <a:p>
            <a:r>
              <a:rPr lang="en-GB" b="1" dirty="0">
                <a:latin typeface="Letter-join Print Plus 1" panose="02000805000000020003" pitchFamily="50" charset="0"/>
              </a:rPr>
              <a:t>A systematic approach - </a:t>
            </a:r>
            <a:r>
              <a:rPr lang="en-GB" dirty="0">
                <a:latin typeface="Letter-join Print Plus 1" panose="02000805000000020003" pitchFamily="50" charset="0"/>
              </a:rPr>
              <a:t>In EYFS and KS1 we use a systematic and synthetic phonics programme called </a:t>
            </a:r>
            <a:r>
              <a:rPr lang="en-GB" b="1" dirty="0">
                <a:latin typeface="Letter-join Print Plus 1" panose="02000805000000020003" pitchFamily="50" charset="0"/>
              </a:rPr>
              <a:t>Essential Letters and Sounds, </a:t>
            </a:r>
            <a:r>
              <a:rPr lang="en-GB" dirty="0">
                <a:latin typeface="Letter-join Print Plus 1" panose="02000805000000020003" pitchFamily="50" charset="0"/>
              </a:rPr>
              <a:t>which is supported by high-quality reading books provided by Oxford University Press (Hero Academy, Alien Adventures and Little Blending Books). All children have daily phonics,.  Y2 move to spelling sessions from spring term, where they participate in speaking and listening, spelling and reading activities that are matched to current needs.</a:t>
            </a:r>
          </a:p>
          <a:p>
            <a:r>
              <a:rPr lang="en-GB" b="1" dirty="0">
                <a:latin typeface="Letter-join Print Plus 1" panose="02000805000000020003" pitchFamily="50" charset="0"/>
              </a:rPr>
              <a:t>Daily reading practice - </a:t>
            </a:r>
            <a:r>
              <a:rPr lang="en-GB" dirty="0">
                <a:latin typeface="Letter-join Print Plus 1" panose="02000805000000020003" pitchFamily="50" charset="0"/>
              </a:rPr>
              <a:t>In EYFS and KS1, all children read aloud daily during phonics or group/whole class reading as well as throughout other subjects. In addition, the lowest 20% read at least once more a week with teachers or TA’s. </a:t>
            </a:r>
          </a:p>
          <a:p>
            <a:r>
              <a:rPr lang="en-GB" b="1" dirty="0">
                <a:latin typeface="Letter-join Print Plus 1" panose="02000805000000020003" pitchFamily="50" charset="0"/>
              </a:rPr>
              <a:t>Support to catch up </a:t>
            </a:r>
            <a:r>
              <a:rPr lang="en-GB" dirty="0">
                <a:latin typeface="Letter-join Print Plus 1" panose="02000805000000020003" pitchFamily="50" charset="0"/>
              </a:rPr>
              <a:t>– Teachers draw upon observations and continuous assessments to ensure children are challenged, and they identify those who may need additional support. Children requiring phonics intervention are carefully planned for by assessing their individual gaps and using Essential Letters and Sounds planning to support.</a:t>
            </a:r>
          </a:p>
          <a:p>
            <a:r>
              <a:rPr lang="en-GB" b="1" dirty="0">
                <a:latin typeface="Letter-join Print Plus 1" panose="02000805000000020003" pitchFamily="50" charset="0"/>
              </a:rPr>
              <a:t>Access to appropriate books </a:t>
            </a:r>
            <a:r>
              <a:rPr lang="en-GB" dirty="0">
                <a:latin typeface="Letter-join Print Plus 1" panose="02000805000000020003" pitchFamily="50" charset="0"/>
              </a:rPr>
              <a:t>– We recognise the importance of reading at home to practise and embed reading skills. In EYFS and KS1, banded titles are closely matched to children’s phonic abilities and are used for home reading. Children also take home another reading book, of their choice, to ensure they experience a wide breadth of reading genres.</a:t>
            </a:r>
          </a:p>
        </p:txBody>
      </p:sp>
      <p:sp>
        <p:nvSpPr>
          <p:cNvPr id="26" name="TextBox 25">
            <a:extLst>
              <a:ext uri="{FF2B5EF4-FFF2-40B4-BE49-F238E27FC236}">
                <a16:creationId xmlns:a16="http://schemas.microsoft.com/office/drawing/2014/main" id="{7402A7BC-9486-C58F-9548-27DD25969961}"/>
              </a:ext>
            </a:extLst>
          </p:cNvPr>
          <p:cNvSpPr txBox="1"/>
          <p:nvPr/>
        </p:nvSpPr>
        <p:spPr>
          <a:xfrm>
            <a:off x="627141" y="15106361"/>
            <a:ext cx="13858717" cy="3231654"/>
          </a:xfrm>
          <a:prstGeom prst="rect">
            <a:avLst/>
          </a:prstGeom>
          <a:noFill/>
        </p:spPr>
        <p:txBody>
          <a:bodyPr wrap="square" rtlCol="0">
            <a:spAutoFit/>
          </a:bodyPr>
          <a:lstStyle/>
          <a:p>
            <a:pPr algn="ctr"/>
            <a:r>
              <a:rPr lang="en-GB" sz="1700" b="1" dirty="0">
                <a:latin typeface="Letter-join Print Plus 1" panose="02000805000000020003" pitchFamily="50" charset="0"/>
              </a:rPr>
              <a:t>Reading for Pleasure – reading for enjoyment</a:t>
            </a:r>
            <a:endParaRPr lang="en-GB" sz="1700" dirty="0">
              <a:latin typeface="Letter-join Print Plus 1" panose="02000805000000020003" pitchFamily="50" charset="0"/>
            </a:endParaRPr>
          </a:p>
          <a:p>
            <a:r>
              <a:rPr lang="en-GB" sz="1700" b="1" dirty="0">
                <a:latin typeface="Letter-join Print Plus 1" panose="02000805000000020003" pitchFamily="50" charset="0"/>
              </a:rPr>
              <a:t>Access to quality books </a:t>
            </a:r>
            <a:r>
              <a:rPr lang="en-GB" sz="1700" dirty="0">
                <a:latin typeface="Letter-join Print Plus 1" panose="02000805000000020003" pitchFamily="50" charset="0"/>
              </a:rPr>
              <a:t>– In school, children are offered high-quality books that reflect the diversity of our modern world. Our classrooms all have a book corner, and our library is well stocked. All classes have a timetabled slot for the library and children are able to choose a book of their choice. The class teacher and TA are on hand to provide additional support and recommendations when needed.</a:t>
            </a:r>
          </a:p>
          <a:p>
            <a:r>
              <a:rPr lang="en-GB" sz="1700" b="1" dirty="0">
                <a:latin typeface="Letter-join Print Plus 1" panose="02000805000000020003" pitchFamily="50" charset="0"/>
              </a:rPr>
              <a:t>Strong vocabulary development </a:t>
            </a:r>
            <a:r>
              <a:rPr lang="en-GB" sz="1700" dirty="0">
                <a:latin typeface="Letter-join Print Plus 1" panose="02000805000000020003" pitchFamily="50" charset="0"/>
              </a:rPr>
              <a:t>– High-quality texts are chosen appropriate to the expectations of year groups or abilities of children. Vocabulary is explored and developed, with teachers providing opportunities to explore definitions of new words and make links between these words and known words.</a:t>
            </a:r>
          </a:p>
          <a:p>
            <a:r>
              <a:rPr lang="en-GB" sz="1700" b="1" dirty="0">
                <a:latin typeface="Letter-join Print Plus 1" panose="02000805000000020003" pitchFamily="50" charset="0"/>
              </a:rPr>
              <a:t>Reading across the curriculum </a:t>
            </a:r>
            <a:r>
              <a:rPr lang="en-GB" sz="1700" dirty="0">
                <a:latin typeface="Letter-join Print Plus 1" panose="02000805000000020003" pitchFamily="50" charset="0"/>
              </a:rPr>
              <a:t>– Teachers provide opportunities to read in different subject areas, to further their understanding of topics.</a:t>
            </a:r>
          </a:p>
          <a:p>
            <a:r>
              <a:rPr lang="en-GB" sz="1700" b="1" dirty="0">
                <a:latin typeface="Letter-join Print Plus 1" panose="02000805000000020003" pitchFamily="50" charset="0"/>
              </a:rPr>
              <a:t>Allocated time for free reading </a:t>
            </a:r>
            <a:r>
              <a:rPr lang="en-GB" sz="1700" dirty="0">
                <a:latin typeface="Letter-join Print Plus 1" panose="02000805000000020003" pitchFamily="50" charset="0"/>
              </a:rPr>
              <a:t>– We recognise that to develop a lifelong love of reading, reading for pleasure should be encouraged, modelled and celebrated.</a:t>
            </a:r>
          </a:p>
          <a:p>
            <a:r>
              <a:rPr lang="en-GB" sz="1700" b="1" dirty="0">
                <a:latin typeface="Letter-join Print Plus 1" panose="02000805000000020003" pitchFamily="50" charset="0"/>
              </a:rPr>
              <a:t>Essential story time </a:t>
            </a:r>
            <a:r>
              <a:rPr lang="en-GB" sz="1700" dirty="0">
                <a:latin typeface="Letter-join Print Plus 1" panose="02000805000000020003" pitchFamily="50" charset="0"/>
              </a:rPr>
              <a:t>– Teacher’s and TA’s read to children in all classes, and story time is a key part of the day. At Church Gresley, children have a daily reading session where books are chosen together to be celebrated and enjoyed.</a:t>
            </a:r>
          </a:p>
        </p:txBody>
      </p:sp>
      <p:sp>
        <p:nvSpPr>
          <p:cNvPr id="27" name="TextBox 26">
            <a:extLst>
              <a:ext uri="{FF2B5EF4-FFF2-40B4-BE49-F238E27FC236}">
                <a16:creationId xmlns:a16="http://schemas.microsoft.com/office/drawing/2014/main" id="{358EA03B-74B2-838B-A81C-1B3A72D14BB6}"/>
              </a:ext>
            </a:extLst>
          </p:cNvPr>
          <p:cNvSpPr txBox="1"/>
          <p:nvPr/>
        </p:nvSpPr>
        <p:spPr>
          <a:xfrm>
            <a:off x="372732" y="18415001"/>
            <a:ext cx="14007984" cy="2308324"/>
          </a:xfrm>
          <a:prstGeom prst="rect">
            <a:avLst/>
          </a:prstGeom>
          <a:noFill/>
        </p:spPr>
        <p:txBody>
          <a:bodyPr wrap="square" rtlCol="0">
            <a:spAutoFit/>
          </a:bodyPr>
          <a:lstStyle/>
          <a:p>
            <a:pPr algn="ctr"/>
            <a:r>
              <a:rPr lang="en-GB" b="1" dirty="0">
                <a:latin typeface="Letter-join Print Plus 1" panose="02000805000000020003" pitchFamily="50" charset="0"/>
              </a:rPr>
              <a:t>Reading for Meaning – reading to learn</a:t>
            </a:r>
          </a:p>
          <a:p>
            <a:r>
              <a:rPr lang="en-GB" b="1" dirty="0">
                <a:latin typeface="Letter-join Print Plus 1" panose="02000805000000020003" pitchFamily="50" charset="0"/>
              </a:rPr>
              <a:t>Daily comprehension </a:t>
            </a:r>
            <a:r>
              <a:rPr lang="en-GB" dirty="0">
                <a:latin typeface="Letter-join Print Plus 1" panose="02000805000000020003" pitchFamily="50" charset="0"/>
              </a:rPr>
              <a:t>– As a school, we recognise that systematic, high-quality phonics teaching is essential, but additional skills and opportunities are required for children to become accomplished readers. In Year 1, children take part in group reading sessions with the focus of developing comprehension and phonic skills. In Y2, whole class reading sessions are based on comprehension and vocabulary development.</a:t>
            </a:r>
          </a:p>
          <a:p>
            <a:r>
              <a:rPr lang="en-GB" b="1" dirty="0">
                <a:latin typeface="Letter-join Print Plus 1" panose="02000805000000020003" pitchFamily="50" charset="0"/>
              </a:rPr>
              <a:t>Structured lessons </a:t>
            </a:r>
            <a:r>
              <a:rPr lang="en-GB" dirty="0">
                <a:latin typeface="Letter-join Print Plus 1" panose="02000805000000020003" pitchFamily="50" charset="0"/>
              </a:rPr>
              <a:t>– Whole class reading lessons in KS1 are structured to allow children to develop as competent readers who can discuss and record their level of understanding of texts read. In Y2, reading lessons are centred around VIPERS.</a:t>
            </a:r>
          </a:p>
          <a:p>
            <a:endParaRPr lang="en-GB" dirty="0"/>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5124450"/>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31461" y="5580153"/>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98545" y="7860328"/>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69689" y="9516204"/>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43392" y="6547971"/>
            <a:ext cx="5134224"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algn="ctr">
              <a:lnSpc>
                <a:spcPts val="1960"/>
              </a:lnSpc>
            </a:pPr>
            <a:r>
              <a:rPr lang="en-GB" dirty="0">
                <a:solidFill>
                  <a:srgbClr val="000000"/>
                </a:solidFill>
                <a:latin typeface="Letter-join Print Plus 1" panose="02000805000000020003" pitchFamily="50" charset="0"/>
                <a:ea typeface="Twinkl Italics"/>
                <a:cs typeface="Twinkl Italics"/>
                <a:sym typeface="Twinkl Italics"/>
              </a:rPr>
              <a:t> </a:t>
            </a:r>
            <a:r>
              <a:rPr lang="en-GB" b="1" dirty="0">
                <a:solidFill>
                  <a:srgbClr val="FF0000"/>
                </a:solidFill>
                <a:latin typeface="Letter-join Print Plus 1" panose="02000805000000020003" pitchFamily="50" charset="0"/>
                <a:ea typeface="Twinkl Italics"/>
                <a:cs typeface="Twinkl Italics"/>
                <a:sym typeface="Twinkl Italics"/>
              </a:rPr>
              <a:t>We directly teach decoding and comprehension skills, modelling reading strategies (e.g., thinking aloud) and providing guided practice before independent reading.</a:t>
            </a:r>
            <a:endParaRPr lang="en-US" b="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1" name="TextBox 31"/>
          <p:cNvSpPr txBox="1"/>
          <p:nvPr/>
        </p:nvSpPr>
        <p:spPr>
          <a:xfrm>
            <a:off x="8276556" y="8256471"/>
            <a:ext cx="5482580" cy="127143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algn="ctr">
              <a:lnSpc>
                <a:spcPts val="1960"/>
              </a:lnSpc>
            </a:pPr>
            <a:r>
              <a:rPr lang="en-GB" b="1" dirty="0">
                <a:solidFill>
                  <a:srgbClr val="FF0000"/>
                </a:solidFill>
                <a:latin typeface="Letter-join Print Plus 1" panose="02000805000000020003" pitchFamily="50" charset="0"/>
                <a:ea typeface="Twinkl Italics"/>
                <a:cs typeface="Twinkl Italics"/>
                <a:sym typeface="Twinkl Italics"/>
              </a:rPr>
              <a:t>Teachers help students manage their own reading by teaching them to plan, monitor, and evaluate their understanding of a text.</a:t>
            </a:r>
            <a:endParaRPr lang="en-US" b="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2" name="TextBox 32"/>
          <p:cNvSpPr txBox="1"/>
          <p:nvPr/>
        </p:nvSpPr>
        <p:spPr>
          <a:xfrm>
            <a:off x="8083436" y="9746017"/>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algn="ctr">
              <a:lnSpc>
                <a:spcPts val="1960"/>
              </a:lnSpc>
            </a:pPr>
            <a:r>
              <a:rPr lang="en-GB" b="1" dirty="0">
                <a:solidFill>
                  <a:srgbClr val="FF0000"/>
                </a:solidFill>
                <a:latin typeface="Letter-join Print Plus 1" panose="02000805000000020003" pitchFamily="50" charset="0"/>
                <a:ea typeface="Twinkl Italics"/>
                <a:cs typeface="Twinkl Italics"/>
                <a:sym typeface="Twinkl Italics"/>
              </a:rPr>
              <a:t>Providing temporary, structured support for reading tasks, such as using VIPERS,  sentence starters, or breaking down complex texts into smaller, manageable chunks.</a:t>
            </a:r>
            <a:endParaRPr lang="en-US" b="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3" name="TextBox 33"/>
          <p:cNvSpPr txBox="1"/>
          <p:nvPr/>
        </p:nvSpPr>
        <p:spPr>
          <a:xfrm>
            <a:off x="8364822" y="11626196"/>
            <a:ext cx="5134224" cy="1031051"/>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algn="ctr">
              <a:lnSpc>
                <a:spcPts val="1960"/>
              </a:lnSpc>
            </a:pPr>
            <a:r>
              <a:rPr lang="en-GB" b="1" dirty="0">
                <a:solidFill>
                  <a:srgbClr val="FF0000"/>
                </a:solidFill>
                <a:latin typeface="Letter-join Print Plus 1" panose="02000805000000020003" pitchFamily="50" charset="0"/>
                <a:ea typeface="Twinkl Italics"/>
                <a:cs typeface="Twinkl Italics"/>
                <a:sym typeface="Twinkl Italics"/>
              </a:rPr>
              <a:t>Employing digital tools to enhance reading engagement, such as using the computer’s camera to model marking a text.</a:t>
            </a:r>
            <a:endParaRPr lang="en-US" sz="1400" b="1" i="1" dirty="0">
              <a:solidFill>
                <a:srgbClr val="FF0000"/>
              </a:solidFill>
              <a:latin typeface="Twinkl Italics"/>
              <a:ea typeface="Twinkl Italics"/>
              <a:cs typeface="Twinkl Italics"/>
              <a:sym typeface="Twinkl Italics"/>
            </a:endParaRP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173011" y="13556275"/>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algn="ctr">
              <a:lnSpc>
                <a:spcPts val="1960"/>
              </a:lnSpc>
            </a:pPr>
            <a:r>
              <a:rPr lang="en-GB" b="1" dirty="0">
                <a:solidFill>
                  <a:srgbClr val="FF0000"/>
                </a:solidFill>
                <a:latin typeface="Letter-join Print Plus 1" panose="02000805000000020003" pitchFamily="50" charset="0"/>
                <a:ea typeface="Twinkl Italics"/>
                <a:cs typeface="Twinkl Italics"/>
                <a:sym typeface="Twinkl Italics"/>
              </a:rPr>
              <a:t>Using temporary, small-group instruction for targeted reading support (e.g., phonics reinforcement) based on current needs, rather than permanent ability grouping.</a:t>
            </a:r>
            <a:endParaRPr lang="en-US" b="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79286" y="5634796"/>
            <a:ext cx="6324926" cy="645690"/>
          </a:xfrm>
          <a:prstGeom prst="rect">
            <a:avLst/>
          </a:prstGeom>
        </p:spPr>
        <p:txBody>
          <a:bodyPr lIns="0" tIns="0" rIns="0" bIns="0" rtlCol="0" anchor="t">
            <a:spAutoFit/>
          </a:bodyPr>
          <a:lstStyle/>
          <a:p>
            <a:pPr algn="ctr">
              <a:lnSpc>
                <a:spcPts val="5740"/>
              </a:lnSpc>
              <a:spcBef>
                <a:spcPct val="0"/>
              </a:spcBef>
            </a:pPr>
            <a:r>
              <a:rPr lang="en-US" sz="3800" spc="123" dirty="0">
                <a:solidFill>
                  <a:srgbClr val="000000"/>
                </a:solidFill>
                <a:latin typeface="Handy Casual"/>
                <a:ea typeface="Handy Casual"/>
                <a:cs typeface="Handy Casual"/>
                <a:sym typeface="Handy Casual"/>
              </a:rPr>
              <a:t>EEF ‘5-A-DAY APPROACH’ IN READING</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647791" y="5662809"/>
            <a:ext cx="5349062"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READING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215900" y="1318434"/>
            <a:ext cx="15697199" cy="2668989"/>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796221"/>
            <a:ext cx="13304345" cy="370767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5BE272A-0F30-CFF1-C303-5F8FBFFC39C8}"/>
              </a:ext>
            </a:extLst>
          </p:cNvPr>
          <p:cNvSpPr txBox="1"/>
          <p:nvPr/>
        </p:nvSpPr>
        <p:spPr>
          <a:xfrm>
            <a:off x="0" y="1385120"/>
            <a:ext cx="15481299" cy="2431435"/>
          </a:xfrm>
          <a:prstGeom prst="rect">
            <a:avLst/>
          </a:prstGeom>
          <a:noFill/>
        </p:spPr>
        <p:txBody>
          <a:bodyPr wrap="square" rtlCol="0">
            <a:spAutoFit/>
          </a:bodyPr>
          <a:lstStyle/>
          <a:p>
            <a:r>
              <a:rPr lang="en-GB" sz="1900" dirty="0">
                <a:latin typeface="Letter-join Print Plus 1" panose="02000805000000020003" pitchFamily="50" charset="0"/>
              </a:rPr>
              <a:t>In the EYFS, children develop early reading behaviours through structured phonics, rich language experiences, storytelling, and continuous provision that promotes curiosity and engagement with books. Teachers read aloud regularly to model fluency, expression and enjoyment, helping children internalise the rhythms and patterns of language. Reading in the EYFS is delivered through a balanced approach that combines systematic phonics, language‑rich environments, high‑quality texts and meaningful interactions. This ensures that children develop secure early decoding skills while fostering a genuine love of books. Adults model language throughout the day, introducing and revisiting new vocabulary during play, conversations and shared reading, enabling children to build a broad and confident vocabulary .A print‑rich environment supports children in understanding that print carries meaning, with books, labels and written prompts available across all areas of provision. Reading is embedded within continuous provision, offering frequent opportunities for children to retell stories, sequence events and engage with texts linked to learning themes.</a:t>
            </a:r>
          </a:p>
        </p:txBody>
      </p:sp>
      <p:sp>
        <p:nvSpPr>
          <p:cNvPr id="42" name="TextBox 41">
            <a:extLst>
              <a:ext uri="{FF2B5EF4-FFF2-40B4-BE49-F238E27FC236}">
                <a16:creationId xmlns:a16="http://schemas.microsoft.com/office/drawing/2014/main" id="{092B7327-5CD6-F642-7E23-93E1218C6DC8}"/>
              </a:ext>
            </a:extLst>
          </p:cNvPr>
          <p:cNvSpPr txBox="1"/>
          <p:nvPr/>
        </p:nvSpPr>
        <p:spPr>
          <a:xfrm>
            <a:off x="1069199" y="17063110"/>
            <a:ext cx="13136415" cy="2862322"/>
          </a:xfrm>
          <a:prstGeom prst="rect">
            <a:avLst/>
          </a:prstGeom>
          <a:noFill/>
        </p:spPr>
        <p:txBody>
          <a:bodyPr wrap="square" rtlCol="0">
            <a:spAutoFit/>
          </a:bodyPr>
          <a:lstStyle/>
          <a:p>
            <a:r>
              <a:rPr lang="en-GB" sz="2000" dirty="0">
                <a:latin typeface="Letter-join Print Plus 1" panose="02000805000000020003" pitchFamily="50" charset="0"/>
              </a:rPr>
              <a:t>The impact of our reading curriculum is that children develop a lifelong love of reading and the confidence to use reading as a tool for learning across all subjects. Through regular engagement with high‑quality texts, children show enthusiasm for reading and independently choose to read for pleasure. They read with increasing fluency and comprehension, drawing meaning from a wide range of fiction, non‑fiction, and poetry. Staff model positive reading behaviours, and parents and visitors actively contribute to our culture of reading. Children confidently select books that spark curiosity, immersing themselves in the many worlds that reading opens up both within lessons and beyond. Reading is embedded across the curriculum, deepening subject knowledge and broadening children’s understanding of the world. As a result, a high proportion of children achieve the expected standard or higher, and targeted intervention ensures that those who find reading more challenging make strong progress and are supported to catch up quickly.</a:t>
            </a:r>
          </a:p>
        </p:txBody>
      </p:sp>
      <p:sp>
        <p:nvSpPr>
          <p:cNvPr id="49" name="TextBox 48">
            <a:extLst>
              <a:ext uri="{FF2B5EF4-FFF2-40B4-BE49-F238E27FC236}">
                <a16:creationId xmlns:a16="http://schemas.microsoft.com/office/drawing/2014/main" id="{0A587AA6-0485-D47A-994D-AD038CA5DE5C}"/>
              </a:ext>
            </a:extLst>
          </p:cNvPr>
          <p:cNvSpPr txBox="1"/>
          <p:nvPr/>
        </p:nvSpPr>
        <p:spPr>
          <a:xfrm>
            <a:off x="676915" y="5820691"/>
            <a:ext cx="5280821" cy="8402300"/>
          </a:xfrm>
          <a:prstGeom prst="rect">
            <a:avLst/>
          </a:prstGeom>
          <a:noFill/>
        </p:spPr>
        <p:txBody>
          <a:bodyPr wrap="square" rtlCol="0">
            <a:spAutoFit/>
          </a:bodyPr>
          <a:lstStyle/>
          <a:p>
            <a:r>
              <a:rPr lang="en-GB" dirty="0">
                <a:latin typeface="Letter-join Print Plus 1" panose="02000805000000020003" pitchFamily="50" charset="0"/>
              </a:rPr>
              <a:t> Adaptive teaching strategies ensure that reading instruction is carefully matched to each child’s developmental stage, with learning broken into small, achievable steps. Targeted intervention is informed by precise assessment, enabling staff to identify specific gaps in phonics, fluency or comprehension so that children receive timely and effective support. Multisensory approaches—such as visuals, actions, manipulatives and sound cards—help children to connect phonemes, graphemes and meaning in accessible and engaging ways. </a:t>
            </a:r>
          </a:p>
          <a:p>
            <a:r>
              <a:rPr lang="en-GB" dirty="0">
                <a:latin typeface="Letter-join Print Plus 1" panose="02000805000000020003" pitchFamily="50" charset="0"/>
              </a:rPr>
              <a:t>High levels of adult modelling underpin the development of reading behaviours, with adults reading aloud, thinking aloud and demonstrating key comprehension strategies. Scaffolding techniques, including vocabulary pre‑teaching, sentence stems and structured partner work, support children in accessing texts confidently and experiencing success. Texts are carefully selected to match each child’s interests, developmental stage and reading ability, ensuring they are both appropriate and motivating. Where needed, assistive technology such as visual overlays and enlarged text reduces barriers and promotes independence. Flexible grouping allows children to benefit from focused support in small groups or one‑to‑one sessions without being restricted by fixed ability labels. Strong communication with families ensures that strategies used in school are reinforced at home, creating consistency and building confidence for each child.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1532</Words>
  <Application>Microsoft Office PowerPoint</Application>
  <PresentationFormat>Custom</PresentationFormat>
  <Paragraphs>41</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Calibri</vt:lpstr>
      <vt:lpstr>Handy Casual</vt:lpstr>
      <vt:lpstr>Letter-join Print Plus 3</vt:lpstr>
      <vt:lpstr>Arial</vt:lpstr>
      <vt:lpstr>Letter-join Print Plus 1</vt:lpstr>
      <vt:lpstr>Twinkl Italics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7</cp:revision>
  <cp:lastPrinted>2026-03-27T14:21:59Z</cp:lastPrinted>
  <dcterms:created xsi:type="dcterms:W3CDTF">2006-08-16T00:00:00Z</dcterms:created>
  <dcterms:modified xsi:type="dcterms:W3CDTF">2026-09-22T10:16:35Z</dcterms:modified>
  <dc:identifier>DAGiKNmBJqc</dc:identifier>
</cp:coreProperties>
</file>