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Lst>
  <p:sldSz cx="15113000" cy="21374100"/>
  <p:notesSz cx="6797675" cy="9926638"/>
  <p:embeddedFontLst>
    <p:embeddedFont>
      <p:font typeface="Handy Casual" panose="020B0604020202020204" charset="0"/>
      <p:regular r:id="rId7"/>
    </p:embeddedFont>
    <p:embeddedFont>
      <p:font typeface="Letter-join Print Plus 1" panose="02000805000000020003" pitchFamily="50" charset="0"/>
      <p:regular r:id="rId8"/>
    </p:embeddedFont>
    <p:embeddedFont>
      <p:font typeface="Letter-join Print Plus 3" panose="02000805000000020003" pitchFamily="50" charset="0"/>
      <p:regular r:id="rId9"/>
    </p:embeddedFont>
    <p:embeddedFont>
      <p:font typeface="Twinkl Italics" panose="020B0604020202020204" charset="0"/>
      <p:regular r:id="rId1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40" d="100"/>
          <a:sy n="40" d="100"/>
        </p:scale>
        <p:origin x="1512" y="-9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font" Target="fonts/font1.fntdata"/><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oodward, Mrs C (Church Gresley Infants)" userId="6dc62939-81bb-4fe1-bfed-73dcd430b91f" providerId="ADAL" clId="{97F66F10-B384-479A-A097-AD5B6A495FFD}"/>
    <pc:docChg chg="custSel modSld">
      <pc:chgData name="Woodward, Mrs C (Church Gresley Infants)" userId="6dc62939-81bb-4fe1-bfed-73dcd430b91f" providerId="ADAL" clId="{97F66F10-B384-479A-A097-AD5B6A495FFD}" dt="2026-09-22T08:27:40.105" v="90" actId="207"/>
      <pc:docMkLst>
        <pc:docMk/>
      </pc:docMkLst>
      <pc:sldChg chg="delSp modSp mod">
        <pc:chgData name="Woodward, Mrs C (Church Gresley Infants)" userId="6dc62939-81bb-4fe1-bfed-73dcd430b91f" providerId="ADAL" clId="{97F66F10-B384-479A-A097-AD5B6A495FFD}" dt="2026-09-22T08:27:15.087" v="85" actId="1076"/>
        <pc:sldMkLst>
          <pc:docMk/>
          <pc:sldMk cId="0" sldId="256"/>
        </pc:sldMkLst>
        <pc:spChg chg="mod">
          <ac:chgData name="Woodward, Mrs C (Church Gresley Infants)" userId="6dc62939-81bb-4fe1-bfed-73dcd430b91f" providerId="ADAL" clId="{97F66F10-B384-479A-A097-AD5B6A495FFD}" dt="2026-09-22T08:27:15.087" v="85" actId="1076"/>
          <ac:spMkLst>
            <pc:docMk/>
            <pc:sldMk cId="0" sldId="256"/>
            <ac:spMk id="11" creationId="{C8B86521-E425-94B2-1EDB-B8251CE3BD10}"/>
          </ac:spMkLst>
        </pc:spChg>
        <pc:spChg chg="mod">
          <ac:chgData name="Woodward, Mrs C (Church Gresley Infants)" userId="6dc62939-81bb-4fe1-bfed-73dcd430b91f" providerId="ADAL" clId="{97F66F10-B384-479A-A097-AD5B6A495FFD}" dt="2026-09-22T08:13:52.818" v="32" actId="1076"/>
          <ac:spMkLst>
            <pc:docMk/>
            <pc:sldMk cId="0" sldId="256"/>
            <ac:spMk id="12" creationId="{31F9B935-F2E8-F25C-8C99-B1D83BC1C623}"/>
          </ac:spMkLst>
        </pc:spChg>
        <pc:spChg chg="mod">
          <ac:chgData name="Woodward, Mrs C (Church Gresley Infants)" userId="6dc62939-81bb-4fe1-bfed-73dcd430b91f" providerId="ADAL" clId="{97F66F10-B384-479A-A097-AD5B6A495FFD}" dt="2026-09-22T08:13:34.521" v="28" actId="1076"/>
          <ac:spMkLst>
            <pc:docMk/>
            <pc:sldMk cId="0" sldId="256"/>
            <ac:spMk id="13" creationId="{2C2264ED-67EF-4C23-16CA-AAB98740F128}"/>
          </ac:spMkLst>
        </pc:spChg>
        <pc:spChg chg="mod">
          <ac:chgData name="Woodward, Mrs C (Church Gresley Infants)" userId="6dc62939-81bb-4fe1-bfed-73dcd430b91f" providerId="ADAL" clId="{97F66F10-B384-479A-A097-AD5B6A495FFD}" dt="2026-09-22T08:05:27.879" v="0" actId="1076"/>
          <ac:spMkLst>
            <pc:docMk/>
            <pc:sldMk cId="0" sldId="256"/>
            <ac:spMk id="34" creationId="{00000000-0000-0000-0000-000000000000}"/>
          </ac:spMkLst>
        </pc:spChg>
        <pc:spChg chg="mod">
          <ac:chgData name="Woodward, Mrs C (Church Gresley Infants)" userId="6dc62939-81bb-4fe1-bfed-73dcd430b91f" providerId="ADAL" clId="{97F66F10-B384-479A-A097-AD5B6A495FFD}" dt="2026-09-22T08:27:11.205" v="84" actId="1076"/>
          <ac:spMkLst>
            <pc:docMk/>
            <pc:sldMk cId="0" sldId="256"/>
            <ac:spMk id="51" creationId="{2A161604-DE1D-724B-343F-8AD3D25087D4}"/>
          </ac:spMkLst>
        </pc:spChg>
        <pc:spChg chg="del">
          <ac:chgData name="Woodward, Mrs C (Church Gresley Infants)" userId="6dc62939-81bb-4fe1-bfed-73dcd430b91f" providerId="ADAL" clId="{97F66F10-B384-479A-A097-AD5B6A495FFD}" dt="2026-09-22T08:05:29.486" v="1" actId="478"/>
          <ac:spMkLst>
            <pc:docMk/>
            <pc:sldMk cId="0" sldId="256"/>
            <ac:spMk id="54" creationId="{DA45611C-C0F4-2E46-8258-6DB784A6CF1D}"/>
          </ac:spMkLst>
        </pc:spChg>
        <pc:spChg chg="mod">
          <ac:chgData name="Woodward, Mrs C (Church Gresley Infants)" userId="6dc62939-81bb-4fe1-bfed-73dcd430b91f" providerId="ADAL" clId="{97F66F10-B384-479A-A097-AD5B6A495FFD}" dt="2026-09-22T08:13:47.178" v="31" actId="14100"/>
          <ac:spMkLst>
            <pc:docMk/>
            <pc:sldMk cId="0" sldId="256"/>
            <ac:spMk id="57" creationId="{2E1B40DA-36D5-C458-41E2-113F8B024451}"/>
          </ac:spMkLst>
        </pc:spChg>
        <pc:grpChg chg="mod">
          <ac:chgData name="Woodward, Mrs C (Church Gresley Infants)" userId="6dc62939-81bb-4fe1-bfed-73dcd430b91f" providerId="ADAL" clId="{97F66F10-B384-479A-A097-AD5B6A495FFD}" dt="2026-09-22T08:27:05.937" v="83" actId="1076"/>
          <ac:grpSpMkLst>
            <pc:docMk/>
            <pc:sldMk cId="0" sldId="256"/>
            <ac:grpSpMk id="2" creationId="{00000000-0000-0000-0000-000000000000}"/>
          </ac:grpSpMkLst>
        </pc:grpChg>
        <pc:grpChg chg="mod">
          <ac:chgData name="Woodward, Mrs C (Church Gresley Infants)" userId="6dc62939-81bb-4fe1-bfed-73dcd430b91f" providerId="ADAL" clId="{97F66F10-B384-479A-A097-AD5B6A495FFD}" dt="2026-09-22T08:11:13.381" v="12" actId="14100"/>
          <ac:grpSpMkLst>
            <pc:docMk/>
            <pc:sldMk cId="0" sldId="256"/>
            <ac:grpSpMk id="5" creationId="{00000000-0000-0000-0000-000000000000}"/>
          </ac:grpSpMkLst>
        </pc:grpChg>
        <pc:grpChg chg="mod">
          <ac:chgData name="Woodward, Mrs C (Church Gresley Infants)" userId="6dc62939-81bb-4fe1-bfed-73dcd430b91f" providerId="ADAL" clId="{97F66F10-B384-479A-A097-AD5B6A495FFD}" dt="2026-09-22T08:05:39.749" v="3" actId="1076"/>
          <ac:grpSpMkLst>
            <pc:docMk/>
            <pc:sldMk cId="0" sldId="256"/>
            <ac:grpSpMk id="15" creationId="{00000000-0000-0000-0000-000000000000}"/>
          </ac:grpSpMkLst>
        </pc:grpChg>
        <pc:grpChg chg="mod">
          <ac:chgData name="Woodward, Mrs C (Church Gresley Infants)" userId="6dc62939-81bb-4fe1-bfed-73dcd430b91f" providerId="ADAL" clId="{97F66F10-B384-479A-A097-AD5B6A495FFD}" dt="2026-09-22T08:14:05.554" v="35" actId="1076"/>
          <ac:grpSpMkLst>
            <pc:docMk/>
            <pc:sldMk cId="0" sldId="256"/>
            <ac:grpSpMk id="20" creationId="{00000000-0000-0000-0000-000000000000}"/>
          </ac:grpSpMkLst>
        </pc:grpChg>
        <pc:picChg chg="mod">
          <ac:chgData name="Woodward, Mrs C (Church Gresley Infants)" userId="6dc62939-81bb-4fe1-bfed-73dcd430b91f" providerId="ADAL" clId="{97F66F10-B384-479A-A097-AD5B6A495FFD}" dt="2026-09-22T08:13:58.599" v="34" actId="14100"/>
          <ac:picMkLst>
            <pc:docMk/>
            <pc:sldMk cId="0" sldId="256"/>
            <ac:picMk id="58" creationId="{83EE5588-E906-C5E6-9E28-A8F5F3D2A1C5}"/>
          </ac:picMkLst>
        </pc:picChg>
      </pc:sldChg>
      <pc:sldChg chg="modSp mod">
        <pc:chgData name="Woodward, Mrs C (Church Gresley Infants)" userId="6dc62939-81bb-4fe1-bfed-73dcd430b91f" providerId="ADAL" clId="{97F66F10-B384-479A-A097-AD5B6A495FFD}" dt="2026-09-22T08:27:40.105" v="90" actId="207"/>
        <pc:sldMkLst>
          <pc:docMk/>
          <pc:sldMk cId="0" sldId="257"/>
        </pc:sldMkLst>
        <pc:spChg chg="mod">
          <ac:chgData name="Woodward, Mrs C (Church Gresley Infants)" userId="6dc62939-81bb-4fe1-bfed-73dcd430b91f" providerId="ADAL" clId="{97F66F10-B384-479A-A097-AD5B6A495FFD}" dt="2026-09-22T08:17:50.346" v="82" actId="1076"/>
          <ac:spMkLst>
            <pc:docMk/>
            <pc:sldMk cId="0" sldId="257"/>
            <ac:spMk id="13" creationId="{BD739A90-C393-0702-572D-7A09E9D71D42}"/>
          </ac:spMkLst>
        </pc:spChg>
        <pc:spChg chg="mod">
          <ac:chgData name="Woodward, Mrs C (Church Gresley Infants)" userId="6dc62939-81bb-4fe1-bfed-73dcd430b91f" providerId="ADAL" clId="{97F66F10-B384-479A-A097-AD5B6A495FFD}" dt="2026-09-22T08:14:30.571" v="54" actId="2711"/>
          <ac:spMkLst>
            <pc:docMk/>
            <pc:sldMk cId="0" sldId="257"/>
            <ac:spMk id="14" creationId="{B73A266B-B110-519E-2617-D91EF54280D0}"/>
          </ac:spMkLst>
        </pc:spChg>
        <pc:spChg chg="mod">
          <ac:chgData name="Woodward, Mrs C (Church Gresley Infants)" userId="6dc62939-81bb-4fe1-bfed-73dcd430b91f" providerId="ADAL" clId="{97F66F10-B384-479A-A097-AD5B6A495FFD}" dt="2026-09-22T08:14:44.563" v="56" actId="14100"/>
          <ac:spMkLst>
            <pc:docMk/>
            <pc:sldMk cId="0" sldId="257"/>
            <ac:spMk id="15" creationId="{025E9C0B-5140-20C6-09A2-0E15DEA4DE39}"/>
          </ac:spMkLst>
        </pc:spChg>
        <pc:spChg chg="mod">
          <ac:chgData name="Woodward, Mrs C (Church Gresley Infants)" userId="6dc62939-81bb-4fe1-bfed-73dcd430b91f" providerId="ADAL" clId="{97F66F10-B384-479A-A097-AD5B6A495FFD}" dt="2026-09-22T08:27:23.428" v="86" actId="207"/>
          <ac:spMkLst>
            <pc:docMk/>
            <pc:sldMk cId="0" sldId="257"/>
            <ac:spMk id="30" creationId="{00000000-0000-0000-0000-000000000000}"/>
          </ac:spMkLst>
        </pc:spChg>
        <pc:spChg chg="mod">
          <ac:chgData name="Woodward, Mrs C (Church Gresley Infants)" userId="6dc62939-81bb-4fe1-bfed-73dcd430b91f" providerId="ADAL" clId="{97F66F10-B384-479A-A097-AD5B6A495FFD}" dt="2026-09-22T08:27:27.612" v="87" actId="207"/>
          <ac:spMkLst>
            <pc:docMk/>
            <pc:sldMk cId="0" sldId="257"/>
            <ac:spMk id="31" creationId="{00000000-0000-0000-0000-000000000000}"/>
          </ac:spMkLst>
        </pc:spChg>
        <pc:spChg chg="mod">
          <ac:chgData name="Woodward, Mrs C (Church Gresley Infants)" userId="6dc62939-81bb-4fe1-bfed-73dcd430b91f" providerId="ADAL" clId="{97F66F10-B384-479A-A097-AD5B6A495FFD}" dt="2026-09-22T08:27:31.835" v="88" actId="207"/>
          <ac:spMkLst>
            <pc:docMk/>
            <pc:sldMk cId="0" sldId="257"/>
            <ac:spMk id="32" creationId="{00000000-0000-0000-0000-000000000000}"/>
          </ac:spMkLst>
        </pc:spChg>
        <pc:spChg chg="mod">
          <ac:chgData name="Woodward, Mrs C (Church Gresley Infants)" userId="6dc62939-81bb-4fe1-bfed-73dcd430b91f" providerId="ADAL" clId="{97F66F10-B384-479A-A097-AD5B6A495FFD}" dt="2026-09-22T08:27:35.700" v="89" actId="207"/>
          <ac:spMkLst>
            <pc:docMk/>
            <pc:sldMk cId="0" sldId="257"/>
            <ac:spMk id="33" creationId="{00000000-0000-0000-0000-000000000000}"/>
          </ac:spMkLst>
        </pc:spChg>
        <pc:spChg chg="mod">
          <ac:chgData name="Woodward, Mrs C (Church Gresley Infants)" userId="6dc62939-81bb-4fe1-bfed-73dcd430b91f" providerId="ADAL" clId="{97F66F10-B384-479A-A097-AD5B6A495FFD}" dt="2026-09-22T08:27:40.105" v="90" actId="207"/>
          <ac:spMkLst>
            <pc:docMk/>
            <pc:sldMk cId="0" sldId="257"/>
            <ac:spMk id="39" creationId="{00000000-0000-0000-0000-000000000000}"/>
          </ac:spMkLst>
        </pc:spChg>
        <pc:spChg chg="mod">
          <ac:chgData name="Woodward, Mrs C (Church Gresley Infants)" userId="6dc62939-81bb-4fe1-bfed-73dcd430b91f" providerId="ADAL" clId="{97F66F10-B384-479A-A097-AD5B6A495FFD}" dt="2026-09-22T08:14:23.260" v="53" actId="20577"/>
          <ac:spMkLst>
            <pc:docMk/>
            <pc:sldMk cId="0" sldId="257"/>
            <ac:spMk id="43" creationId="{1F520B8C-7AB9-F4F9-B932-85EE5CDAE231}"/>
          </ac:spMkLst>
        </pc:spChg>
        <pc:spChg chg="mod">
          <ac:chgData name="Woodward, Mrs C (Church Gresley Infants)" userId="6dc62939-81bb-4fe1-bfed-73dcd430b91f" providerId="ADAL" clId="{97F66F10-B384-479A-A097-AD5B6A495FFD}" dt="2026-09-22T08:17:32.288" v="79" actId="14100"/>
          <ac:spMkLst>
            <pc:docMk/>
            <pc:sldMk cId="0" sldId="257"/>
            <ac:spMk id="45" creationId="{C10CECD3-E893-BB03-4619-E12EB09140A1}"/>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9/22/2026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3F7FA"/>
        </a:solidFill>
        <a:effectLst/>
      </p:bgPr>
    </p:bg>
    <p:spTree>
      <p:nvGrpSpPr>
        <p:cNvPr id="1" name=""/>
        <p:cNvGrpSpPr/>
        <p:nvPr/>
      </p:nvGrpSpPr>
      <p:grpSpPr>
        <a:xfrm>
          <a:off x="0" y="0"/>
          <a:ext cx="0" cy="0"/>
          <a:chOff x="0" y="0"/>
          <a:chExt cx="0" cy="0"/>
        </a:xfrm>
      </p:grpSpPr>
      <p:grpSp>
        <p:nvGrpSpPr>
          <p:cNvPr id="2" name="Group 2"/>
          <p:cNvGrpSpPr/>
          <p:nvPr/>
        </p:nvGrpSpPr>
        <p:grpSpPr>
          <a:xfrm>
            <a:off x="547352" y="2201652"/>
            <a:ext cx="14354246" cy="5856771"/>
            <a:chOff x="0" y="0"/>
            <a:chExt cx="3871849" cy="981285"/>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3" name="Freeform 3"/>
            <p:cNvSpPr/>
            <p:nvPr/>
          </p:nvSpPr>
          <p:spPr>
            <a:xfrm>
              <a:off x="0" y="0"/>
              <a:ext cx="3871849" cy="981285"/>
            </a:xfrm>
            <a:custGeom>
              <a:avLst/>
              <a:gdLst/>
              <a:ahLst/>
              <a:cxnLst/>
              <a:rect l="l" t="t" r="r" b="b"/>
              <a:pathLst>
                <a:path w="3871849" h="981285">
                  <a:moveTo>
                    <a:pt x="24810" y="0"/>
                  </a:moveTo>
                  <a:lnTo>
                    <a:pt x="3847038" y="0"/>
                  </a:lnTo>
                  <a:cubicBezTo>
                    <a:pt x="3860741" y="0"/>
                    <a:pt x="3871849" y="11108"/>
                    <a:pt x="3871849" y="24810"/>
                  </a:cubicBezTo>
                  <a:lnTo>
                    <a:pt x="3871849" y="956475"/>
                  </a:lnTo>
                  <a:cubicBezTo>
                    <a:pt x="3871849" y="970177"/>
                    <a:pt x="3860741" y="981285"/>
                    <a:pt x="3847038" y="981285"/>
                  </a:cubicBezTo>
                  <a:lnTo>
                    <a:pt x="24810" y="981285"/>
                  </a:lnTo>
                  <a:cubicBezTo>
                    <a:pt x="11108" y="981285"/>
                    <a:pt x="0" y="970177"/>
                    <a:pt x="0" y="956475"/>
                  </a:cubicBezTo>
                  <a:lnTo>
                    <a:pt x="0" y="24810"/>
                  </a:lnTo>
                  <a:cubicBezTo>
                    <a:pt x="0" y="11108"/>
                    <a:pt x="11108" y="0"/>
                    <a:pt x="24810" y="0"/>
                  </a:cubicBezTo>
                  <a:close/>
                </a:path>
              </a:pathLst>
            </a:custGeom>
            <a:grpFill/>
            <a:ln cap="rnd">
              <a:noFill/>
              <a:prstDash val="solid"/>
              <a:round/>
            </a:ln>
          </p:spPr>
          <p:txBody>
            <a:bodyPr/>
            <a:lstStyle/>
            <a:p>
              <a:endParaRPr lang="en-GB"/>
            </a:p>
          </p:txBody>
        </p:sp>
        <p:sp>
          <p:nvSpPr>
            <p:cNvPr id="4" name="TextBox 4"/>
            <p:cNvSpPr txBox="1"/>
            <p:nvPr/>
          </p:nvSpPr>
          <p:spPr>
            <a:xfrm>
              <a:off x="0" y="-19050"/>
              <a:ext cx="3871849" cy="1000335"/>
            </a:xfrm>
            <a:prstGeom prst="rect">
              <a:avLst/>
            </a:prstGeom>
            <a:grpFill/>
          </p:spPr>
          <p:txBody>
            <a:bodyPr lIns="23248" tIns="23248" rIns="23248" bIns="23248" rtlCol="0" anchor="ctr"/>
            <a:lstStyle/>
            <a:p>
              <a:pPr algn="ctr">
                <a:lnSpc>
                  <a:spcPts val="1217"/>
                </a:lnSpc>
              </a:pPr>
              <a:endParaRPr/>
            </a:p>
          </p:txBody>
        </p:sp>
      </p:grpSp>
      <p:grpSp>
        <p:nvGrpSpPr>
          <p:cNvPr id="5" name="Group 5"/>
          <p:cNvGrpSpPr/>
          <p:nvPr/>
        </p:nvGrpSpPr>
        <p:grpSpPr>
          <a:xfrm>
            <a:off x="551477" y="8202632"/>
            <a:ext cx="14354246" cy="12586885"/>
            <a:chOff x="0" y="0"/>
            <a:chExt cx="3871849" cy="3464932"/>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6" name="Freeform 6"/>
            <p:cNvSpPr/>
            <p:nvPr/>
          </p:nvSpPr>
          <p:spPr>
            <a:xfrm>
              <a:off x="0" y="0"/>
              <a:ext cx="3871849" cy="3464932"/>
            </a:xfrm>
            <a:custGeom>
              <a:avLst/>
              <a:gdLst/>
              <a:ahLst/>
              <a:cxnLst/>
              <a:rect l="l" t="t" r="r" b="b"/>
              <a:pathLst>
                <a:path w="3871849" h="3464932">
                  <a:moveTo>
                    <a:pt x="24810" y="0"/>
                  </a:moveTo>
                  <a:lnTo>
                    <a:pt x="3847038" y="0"/>
                  </a:lnTo>
                  <a:cubicBezTo>
                    <a:pt x="3860741" y="0"/>
                    <a:pt x="3871849" y="11108"/>
                    <a:pt x="3871849" y="24810"/>
                  </a:cubicBezTo>
                  <a:lnTo>
                    <a:pt x="3871849" y="3440121"/>
                  </a:lnTo>
                  <a:cubicBezTo>
                    <a:pt x="3871849" y="3453824"/>
                    <a:pt x="3860741" y="3464932"/>
                    <a:pt x="3847038" y="3464932"/>
                  </a:cubicBezTo>
                  <a:lnTo>
                    <a:pt x="24810" y="3464932"/>
                  </a:lnTo>
                  <a:cubicBezTo>
                    <a:pt x="11108" y="3464932"/>
                    <a:pt x="0" y="3453824"/>
                    <a:pt x="0" y="3440121"/>
                  </a:cubicBezTo>
                  <a:lnTo>
                    <a:pt x="0" y="24810"/>
                  </a:lnTo>
                  <a:cubicBezTo>
                    <a:pt x="0" y="11108"/>
                    <a:pt x="11108" y="0"/>
                    <a:pt x="24810" y="0"/>
                  </a:cubicBezTo>
                  <a:close/>
                </a:path>
              </a:pathLst>
            </a:custGeom>
            <a:grpFill/>
            <a:ln cap="rnd">
              <a:noFill/>
              <a:prstDash val="solid"/>
              <a:round/>
            </a:ln>
          </p:spPr>
          <p:txBody>
            <a:bodyPr/>
            <a:lstStyle/>
            <a:p>
              <a:endParaRPr lang="en-GB"/>
            </a:p>
          </p:txBody>
        </p:sp>
        <p:sp>
          <p:nvSpPr>
            <p:cNvPr id="7" name="TextBox 7"/>
            <p:cNvSpPr txBox="1"/>
            <p:nvPr/>
          </p:nvSpPr>
          <p:spPr>
            <a:xfrm>
              <a:off x="0" y="-19050"/>
              <a:ext cx="3871849" cy="3483982"/>
            </a:xfrm>
            <a:prstGeom prst="rect">
              <a:avLst/>
            </a:prstGeom>
            <a:grpFill/>
          </p:spPr>
          <p:txBody>
            <a:bodyPr lIns="23248" tIns="23248" rIns="23248" bIns="23248" rtlCol="0" anchor="ctr"/>
            <a:lstStyle/>
            <a:p>
              <a:pPr algn="ctr">
                <a:lnSpc>
                  <a:spcPts val="1217"/>
                </a:lnSpc>
              </a:pPr>
              <a:endParaRPr/>
            </a:p>
          </p:txBody>
        </p:sp>
      </p:grpSp>
      <p:grpSp>
        <p:nvGrpSpPr>
          <p:cNvPr id="8" name="Group 8"/>
          <p:cNvGrpSpPr/>
          <p:nvPr/>
        </p:nvGrpSpPr>
        <p:grpSpPr>
          <a:xfrm>
            <a:off x="-303897" y="-848328"/>
            <a:ext cx="16064993" cy="2776264"/>
            <a:chOff x="0" y="0"/>
            <a:chExt cx="2878665" cy="497475"/>
          </a:xfrm>
          <a:solidFill>
            <a:srgbClr val="FF0000"/>
          </a:solidFill>
        </p:grpSpPr>
        <p:sp>
          <p:nvSpPr>
            <p:cNvPr id="9" name="Freeform 9"/>
            <p:cNvSpPr/>
            <p:nvPr/>
          </p:nvSpPr>
          <p:spPr>
            <a:xfrm>
              <a:off x="0" y="0"/>
              <a:ext cx="2878665" cy="497475"/>
            </a:xfrm>
            <a:custGeom>
              <a:avLst/>
              <a:gdLst/>
              <a:ahLst/>
              <a:cxnLst/>
              <a:rect l="l" t="t" r="r" b="b"/>
              <a:pathLst>
                <a:path w="2878665" h="497475">
                  <a:moveTo>
                    <a:pt x="0" y="0"/>
                  </a:moveTo>
                  <a:lnTo>
                    <a:pt x="2878665" y="0"/>
                  </a:lnTo>
                  <a:lnTo>
                    <a:pt x="2878665" y="497475"/>
                  </a:lnTo>
                  <a:lnTo>
                    <a:pt x="0" y="497475"/>
                  </a:lnTo>
                  <a:close/>
                </a:path>
              </a:pathLst>
            </a:custGeom>
            <a:grpFill/>
          </p:spPr>
          <p:txBody>
            <a:bodyPr/>
            <a:lstStyle/>
            <a:p>
              <a:endParaRPr lang="en-GB"/>
            </a:p>
          </p:txBody>
        </p:sp>
        <p:sp>
          <p:nvSpPr>
            <p:cNvPr id="10" name="TextBox 10"/>
            <p:cNvSpPr txBox="1"/>
            <p:nvPr/>
          </p:nvSpPr>
          <p:spPr>
            <a:xfrm>
              <a:off x="0" y="-47625"/>
              <a:ext cx="2878665" cy="545100"/>
            </a:xfrm>
            <a:prstGeom prst="rect">
              <a:avLst/>
            </a:prstGeom>
            <a:grpFill/>
          </p:spPr>
          <p:txBody>
            <a:bodyPr lIns="23333" tIns="23333" rIns="23333" bIns="23333" rtlCol="0" anchor="ctr"/>
            <a:lstStyle/>
            <a:p>
              <a:pPr algn="ctr">
                <a:lnSpc>
                  <a:spcPts val="3799"/>
                </a:lnSpc>
              </a:pPr>
              <a:endParaRPr/>
            </a:p>
          </p:txBody>
        </p:sp>
      </p:grpSp>
      <p:grpSp>
        <p:nvGrpSpPr>
          <p:cNvPr id="15" name="Group 15"/>
          <p:cNvGrpSpPr/>
          <p:nvPr/>
        </p:nvGrpSpPr>
        <p:grpSpPr>
          <a:xfrm>
            <a:off x="306902" y="2072658"/>
            <a:ext cx="4182223" cy="923664"/>
            <a:chOff x="0" y="0"/>
            <a:chExt cx="5576298" cy="1231553"/>
          </a:xfrm>
        </p:grpSpPr>
        <p:grpSp>
          <p:nvGrpSpPr>
            <p:cNvPr id="16" name="Group 16"/>
            <p:cNvGrpSpPr/>
            <p:nvPr/>
          </p:nvGrpSpPr>
          <p:grpSpPr>
            <a:xfrm>
              <a:off x="0" y="0"/>
              <a:ext cx="5576298" cy="1231553"/>
              <a:chOff x="0" y="0"/>
              <a:chExt cx="1128094" cy="249145"/>
            </a:xfrm>
          </p:grpSpPr>
          <p:sp>
            <p:nvSpPr>
              <p:cNvPr id="17" name="Freeform 17"/>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18" name="TextBox 18"/>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19" name="TextBox 19"/>
            <p:cNvSpPr txBox="1"/>
            <p:nvPr/>
          </p:nvSpPr>
          <p:spPr>
            <a:xfrm>
              <a:off x="251237" y="86154"/>
              <a:ext cx="5024017" cy="924560"/>
            </a:xfrm>
            <a:prstGeom prst="rect">
              <a:avLst/>
            </a:prstGeom>
          </p:spPr>
          <p:txBody>
            <a:bodyPr lIns="0" tIns="0" rIns="0" bIns="0" rtlCol="0" anchor="t">
              <a:spAutoFit/>
            </a:bodyPr>
            <a:lstStyle/>
            <a:p>
              <a:pPr algn="ctr">
                <a:lnSpc>
                  <a:spcPts val="5880"/>
                </a:lnSpc>
                <a:spcBef>
                  <a:spcPct val="0"/>
                </a:spcBef>
              </a:pPr>
              <a:r>
                <a:rPr lang="en-US" sz="4200" spc="126" dirty="0">
                  <a:solidFill>
                    <a:srgbClr val="000000"/>
                  </a:solidFill>
                  <a:latin typeface="Handy Casual"/>
                  <a:ea typeface="Handy Casual"/>
                  <a:cs typeface="Handy Casual"/>
                  <a:sym typeface="Handy Casual"/>
                </a:rPr>
                <a:t>INTENT</a:t>
              </a:r>
            </a:p>
          </p:txBody>
        </p:sp>
      </p:grpSp>
      <p:grpSp>
        <p:nvGrpSpPr>
          <p:cNvPr id="20" name="Group 20"/>
          <p:cNvGrpSpPr/>
          <p:nvPr/>
        </p:nvGrpSpPr>
        <p:grpSpPr>
          <a:xfrm>
            <a:off x="10478925" y="8281369"/>
            <a:ext cx="4182223" cy="923664"/>
            <a:chOff x="0" y="0"/>
            <a:chExt cx="5576298" cy="1231553"/>
          </a:xfrm>
        </p:grpSpPr>
        <p:grpSp>
          <p:nvGrpSpPr>
            <p:cNvPr id="21" name="Group 21"/>
            <p:cNvGrpSpPr/>
            <p:nvPr/>
          </p:nvGrpSpPr>
          <p:grpSpPr>
            <a:xfrm>
              <a:off x="0" y="0"/>
              <a:ext cx="5576298" cy="1231553"/>
              <a:chOff x="0" y="0"/>
              <a:chExt cx="1128094" cy="249145"/>
            </a:xfrm>
          </p:grpSpPr>
          <p:sp>
            <p:nvSpPr>
              <p:cNvPr id="22" name="Freeform 22"/>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23" name="TextBox 23"/>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24" name="TextBox 24"/>
            <p:cNvSpPr txBox="1"/>
            <p:nvPr/>
          </p:nvSpPr>
          <p:spPr>
            <a:xfrm>
              <a:off x="276140" y="115396"/>
              <a:ext cx="5024017" cy="924560"/>
            </a:xfrm>
            <a:prstGeom prst="rect">
              <a:avLst/>
            </a:prstGeom>
          </p:spPr>
          <p:txBody>
            <a:bodyPr lIns="0" tIns="0" rIns="0" bIns="0" rtlCol="0" anchor="t">
              <a:spAutoFit/>
            </a:bodyPr>
            <a:lstStyle/>
            <a:p>
              <a:pPr algn="ctr">
                <a:lnSpc>
                  <a:spcPts val="5880"/>
                </a:lnSpc>
                <a:spcBef>
                  <a:spcPct val="0"/>
                </a:spcBef>
              </a:pPr>
              <a:r>
                <a:rPr lang="en-US" sz="4200" spc="126">
                  <a:solidFill>
                    <a:srgbClr val="000000"/>
                  </a:solidFill>
                  <a:latin typeface="Handy Casual"/>
                  <a:ea typeface="Handy Casual"/>
                  <a:cs typeface="Handy Casual"/>
                  <a:sym typeface="Handy Casual"/>
                </a:rPr>
                <a:t>IMPLEMENTATION</a:t>
              </a:r>
            </a:p>
          </p:txBody>
        </p:sp>
      </p:grpSp>
      <p:sp>
        <p:nvSpPr>
          <p:cNvPr id="34" name="TextBox 34"/>
          <p:cNvSpPr txBox="1"/>
          <p:nvPr/>
        </p:nvSpPr>
        <p:spPr>
          <a:xfrm>
            <a:off x="3326797" y="-152616"/>
            <a:ext cx="10800916" cy="1466299"/>
          </a:xfrm>
          <a:prstGeom prst="rect">
            <a:avLst/>
          </a:prstGeom>
        </p:spPr>
        <p:txBody>
          <a:bodyPr lIns="0" tIns="0" rIns="0" bIns="0" rtlCol="0" anchor="t">
            <a:spAutoFit/>
          </a:bodyPr>
          <a:lstStyle/>
          <a:p>
            <a:pPr algn="ctr">
              <a:lnSpc>
                <a:spcPts val="12836"/>
              </a:lnSpc>
              <a:spcBef>
                <a:spcPct val="0"/>
              </a:spcBef>
            </a:pPr>
            <a:r>
              <a:rPr lang="en-US" sz="9169" dirty="0">
                <a:solidFill>
                  <a:srgbClr val="FFFFFF"/>
                </a:solidFill>
                <a:latin typeface="Handy Casual"/>
                <a:ea typeface="Handy Casual"/>
                <a:cs typeface="Handy Casual"/>
                <a:sym typeface="Handy Casual"/>
              </a:rPr>
              <a:t>GEOGRAPHY ON A PAGE</a:t>
            </a:r>
          </a:p>
        </p:txBody>
      </p:sp>
      <p:sp>
        <p:nvSpPr>
          <p:cNvPr id="51" name="Rectangle: Rounded Corners 50">
            <a:extLst>
              <a:ext uri="{FF2B5EF4-FFF2-40B4-BE49-F238E27FC236}">
                <a16:creationId xmlns:a16="http://schemas.microsoft.com/office/drawing/2014/main" id="{2A161604-DE1D-724B-343F-8AD3D25087D4}"/>
              </a:ext>
            </a:extLst>
          </p:cNvPr>
          <p:cNvSpPr/>
          <p:nvPr/>
        </p:nvSpPr>
        <p:spPr>
          <a:xfrm>
            <a:off x="717360" y="3145814"/>
            <a:ext cx="14014230" cy="4678514"/>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5" name="Picture 54">
            <a:extLst>
              <a:ext uri="{FF2B5EF4-FFF2-40B4-BE49-F238E27FC236}">
                <a16:creationId xmlns:a16="http://schemas.microsoft.com/office/drawing/2014/main" id="{492D9BCE-AFCD-323A-5115-FCCCC4EC28D8}"/>
              </a:ext>
            </a:extLst>
          </p:cNvPr>
          <p:cNvPicPr>
            <a:picLocks noChangeAspect="1"/>
          </p:cNvPicPr>
          <p:nvPr/>
        </p:nvPicPr>
        <p:blipFill>
          <a:blip r:embed="rId2"/>
          <a:stretch>
            <a:fillRect/>
          </a:stretch>
        </p:blipFill>
        <p:spPr>
          <a:xfrm>
            <a:off x="227998" y="252109"/>
            <a:ext cx="1528248" cy="1446740"/>
          </a:xfrm>
          <a:prstGeom prst="rect">
            <a:avLst/>
          </a:prstGeom>
        </p:spPr>
      </p:pic>
      <p:pic>
        <p:nvPicPr>
          <p:cNvPr id="56" name="Picture 55">
            <a:extLst>
              <a:ext uri="{FF2B5EF4-FFF2-40B4-BE49-F238E27FC236}">
                <a16:creationId xmlns:a16="http://schemas.microsoft.com/office/drawing/2014/main" id="{74D81943-217A-6485-4447-1FF66117ED09}"/>
              </a:ext>
            </a:extLst>
          </p:cNvPr>
          <p:cNvPicPr>
            <a:picLocks noChangeAspect="1"/>
          </p:cNvPicPr>
          <p:nvPr/>
        </p:nvPicPr>
        <p:blipFill>
          <a:blip r:embed="rId3"/>
          <a:stretch>
            <a:fillRect/>
          </a:stretch>
        </p:blipFill>
        <p:spPr>
          <a:xfrm>
            <a:off x="2050147" y="264214"/>
            <a:ext cx="1334079" cy="1382888"/>
          </a:xfrm>
          <a:prstGeom prst="rect">
            <a:avLst/>
          </a:prstGeom>
        </p:spPr>
      </p:pic>
      <p:sp>
        <p:nvSpPr>
          <p:cNvPr id="57" name="Rectangle: Rounded Corners 56">
            <a:extLst>
              <a:ext uri="{FF2B5EF4-FFF2-40B4-BE49-F238E27FC236}">
                <a16:creationId xmlns:a16="http://schemas.microsoft.com/office/drawing/2014/main" id="{2E1B40DA-36D5-C458-41E2-113F8B024451}"/>
              </a:ext>
            </a:extLst>
          </p:cNvPr>
          <p:cNvSpPr/>
          <p:nvPr/>
        </p:nvSpPr>
        <p:spPr>
          <a:xfrm>
            <a:off x="881976" y="9413856"/>
            <a:ext cx="13747764" cy="5006025"/>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8" name="Picture 57">
            <a:extLst>
              <a:ext uri="{FF2B5EF4-FFF2-40B4-BE49-F238E27FC236}">
                <a16:creationId xmlns:a16="http://schemas.microsoft.com/office/drawing/2014/main" id="{83EE5588-E906-C5E6-9E28-A8F5F3D2A1C5}"/>
              </a:ext>
            </a:extLst>
          </p:cNvPr>
          <p:cNvPicPr>
            <a:picLocks noChangeAspect="1"/>
          </p:cNvPicPr>
          <p:nvPr/>
        </p:nvPicPr>
        <p:blipFill>
          <a:blip r:embed="rId4"/>
          <a:stretch>
            <a:fillRect/>
          </a:stretch>
        </p:blipFill>
        <p:spPr>
          <a:xfrm>
            <a:off x="881975" y="14621158"/>
            <a:ext cx="13747763" cy="5126163"/>
          </a:xfrm>
          <a:prstGeom prst="rect">
            <a:avLst/>
          </a:prstGeom>
        </p:spPr>
      </p:pic>
      <p:sp>
        <p:nvSpPr>
          <p:cNvPr id="11" name="TextBox 10">
            <a:extLst>
              <a:ext uri="{FF2B5EF4-FFF2-40B4-BE49-F238E27FC236}">
                <a16:creationId xmlns:a16="http://schemas.microsoft.com/office/drawing/2014/main" id="{C8B86521-E425-94B2-1EDB-B8251CE3BD10}"/>
              </a:ext>
            </a:extLst>
          </p:cNvPr>
          <p:cNvSpPr txBox="1"/>
          <p:nvPr/>
        </p:nvSpPr>
        <p:spPr>
          <a:xfrm>
            <a:off x="1090367" y="3397351"/>
            <a:ext cx="13693245" cy="4708981"/>
          </a:xfrm>
          <a:prstGeom prst="rect">
            <a:avLst/>
          </a:prstGeom>
          <a:noFill/>
        </p:spPr>
        <p:txBody>
          <a:bodyPr wrap="square" rtlCol="0">
            <a:spAutoFit/>
          </a:bodyPr>
          <a:lstStyle/>
          <a:p>
            <a:r>
              <a:rPr lang="en-GB" sz="2800" dirty="0">
                <a:latin typeface="Letter-join Print Plus 1" panose="02000805000000020003" pitchFamily="50" charset="0"/>
              </a:rPr>
              <a:t>We aim to inspire children to become curious, exploratory thinkers with a broad understanding of the world. Through engaging teaching—from their immediate surroundings to global cultures—we encourage them to observe, question, read, research, and share experiences. Our goal is to build their awareness of different places, landscapes, and cultures, helping them make connections and deepen their geographical understanding.</a:t>
            </a:r>
          </a:p>
          <a:p>
            <a:r>
              <a:rPr lang="en-GB" sz="2800" dirty="0">
                <a:latin typeface="Letter-join Print Plus 1" panose="02000805000000020003" pitchFamily="50" charset="0"/>
              </a:rPr>
              <a:t>By the end of their infant school journey, we want children to feel a genuine love for the world around them, develop a growing geographical vocabulary, and have the confidence to ask and answer questions about their environment and their place within it.</a:t>
            </a:r>
          </a:p>
          <a:p>
            <a:endParaRPr lang="en-GB" sz="2000" dirty="0"/>
          </a:p>
        </p:txBody>
      </p:sp>
      <p:sp>
        <p:nvSpPr>
          <p:cNvPr id="12" name="TextBox 11">
            <a:extLst>
              <a:ext uri="{FF2B5EF4-FFF2-40B4-BE49-F238E27FC236}">
                <a16:creationId xmlns:a16="http://schemas.microsoft.com/office/drawing/2014/main" id="{31F9B935-F2E8-F25C-8C99-B1D83BC1C623}"/>
              </a:ext>
            </a:extLst>
          </p:cNvPr>
          <p:cNvSpPr txBox="1"/>
          <p:nvPr/>
        </p:nvSpPr>
        <p:spPr>
          <a:xfrm>
            <a:off x="1191295" y="9602427"/>
            <a:ext cx="13066360" cy="4893647"/>
          </a:xfrm>
          <a:prstGeom prst="rect">
            <a:avLst/>
          </a:prstGeom>
          <a:noFill/>
        </p:spPr>
        <p:txBody>
          <a:bodyPr wrap="square" rtlCol="0">
            <a:spAutoFit/>
          </a:bodyPr>
          <a:lstStyle/>
          <a:p>
            <a:pPr fontAlgn="t"/>
            <a:r>
              <a:rPr lang="en-GB" sz="2400" dirty="0">
                <a:latin typeface="Letter-join Print Plus 1" panose="02000805000000020003" pitchFamily="50" charset="0"/>
              </a:rPr>
              <a:t>Geography teaching is mapped on a progression of skills document. In Key Stage One, Geography is taught following the Kapow Geography scheme with some adaptations to ensure that they best meet our children’s needs. Teaching in done in blocks, one per term and is often the focus of a specific topic, which allows for strong cross-curricular links in all subjects. Geography is taught for one hour each week during these blocks. This also ensures that learning builds on prior knowledge, developing skills such as  observation, comparison and simple map reading. We implement a specific vocabulary progression document across school to build geographical language and it’s application within learning. </a:t>
            </a:r>
          </a:p>
          <a:p>
            <a:r>
              <a:rPr lang="en-GB" sz="2400" dirty="0">
                <a:latin typeface="Letter-join Print Plus 1" panose="02000805000000020003" pitchFamily="50" charset="0"/>
              </a:rPr>
              <a:t>They then expand their knowledge in Key Stage 1 by learning about the countries in the UK, the 7 continents and the 5 oceans. We teach our children how to find out about countries in the UK and around the world.  They are encouraged to use the internet, books, share experiences, learn from direct teaching and then connect this knowledge to create an understanding.  </a:t>
            </a:r>
          </a:p>
          <a:p>
            <a:endParaRPr lang="en-GB" sz="2400" dirty="0"/>
          </a:p>
        </p:txBody>
      </p:sp>
      <p:sp>
        <p:nvSpPr>
          <p:cNvPr id="13" name="TextBox 12">
            <a:extLst>
              <a:ext uri="{FF2B5EF4-FFF2-40B4-BE49-F238E27FC236}">
                <a16:creationId xmlns:a16="http://schemas.microsoft.com/office/drawing/2014/main" id="{2C2264ED-67EF-4C23-16CA-AAB98740F128}"/>
              </a:ext>
            </a:extLst>
          </p:cNvPr>
          <p:cNvSpPr txBox="1"/>
          <p:nvPr/>
        </p:nvSpPr>
        <p:spPr>
          <a:xfrm>
            <a:off x="1202658" y="15240144"/>
            <a:ext cx="13106400" cy="4154984"/>
          </a:xfrm>
          <a:prstGeom prst="rect">
            <a:avLst/>
          </a:prstGeom>
          <a:noFill/>
        </p:spPr>
        <p:txBody>
          <a:bodyPr wrap="square" rtlCol="0">
            <a:spAutoFit/>
          </a:bodyPr>
          <a:lstStyle/>
          <a:p>
            <a:pPr fontAlgn="t"/>
            <a:r>
              <a:rPr lang="en-GB" sz="2400" dirty="0">
                <a:latin typeface="Letter-join Print Plus 1" panose="02000805000000020003" pitchFamily="50" charset="0"/>
              </a:rPr>
              <a:t>Our children are encouraged to ask questions to follow their interest within a line of study. </a:t>
            </a:r>
          </a:p>
          <a:p>
            <a:pPr fontAlgn="t"/>
            <a:r>
              <a:rPr lang="en-GB" sz="2400" dirty="0">
                <a:latin typeface="Letter-join Print Plus 1" panose="02000805000000020003" pitchFamily="50" charset="0"/>
              </a:rPr>
              <a:t>We provide opportunities for experiential learning, allowing children to explore their immediate environment through outdoor activities and local area walks. This enables cross curricular learning, linking the concepts and skills developed in Geography through to other subjects such as Science and English.</a:t>
            </a:r>
          </a:p>
          <a:p>
            <a:pPr fontAlgn="t"/>
            <a:r>
              <a:rPr lang="en-GB" sz="2400" dirty="0">
                <a:latin typeface="Letter-join Print Plus 1" panose="02000805000000020003" pitchFamily="50" charset="0"/>
              </a:rPr>
              <a:t> </a:t>
            </a:r>
          </a:p>
          <a:p>
            <a:pPr fontAlgn="t"/>
            <a:r>
              <a:rPr lang="en-GB" sz="2400" dirty="0">
                <a:latin typeface="Letter-join Print Plus 1" panose="02000805000000020003" pitchFamily="50" charset="0"/>
              </a:rPr>
              <a:t>Children are encouraged to ask questions, investigate, and develop their understanding of places, environments, and human and physical features. We use maps, globes, digital technology, and role-play to make learning interactive and engaging. Through stories, discussions and cultural week, we celebrate different places, cultures, and communities, helping children appreciate the wider world.</a:t>
            </a:r>
          </a:p>
          <a:p>
            <a:endParaRPr lang="en-GB" sz="2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3F7FA"/>
        </a:solidFill>
        <a:effectLst/>
      </p:bgPr>
    </p:bg>
    <p:spTree>
      <p:nvGrpSpPr>
        <p:cNvPr id="1" name=""/>
        <p:cNvGrpSpPr/>
        <p:nvPr/>
      </p:nvGrpSpPr>
      <p:grpSpPr>
        <a:xfrm>
          <a:off x="0" y="0"/>
          <a:ext cx="0" cy="0"/>
          <a:chOff x="0" y="0"/>
          <a:chExt cx="0" cy="0"/>
        </a:xfrm>
      </p:grpSpPr>
      <p:grpSp>
        <p:nvGrpSpPr>
          <p:cNvPr id="2" name="Group 2"/>
          <p:cNvGrpSpPr/>
          <p:nvPr/>
        </p:nvGrpSpPr>
        <p:grpSpPr>
          <a:xfrm>
            <a:off x="610870" y="15859313"/>
            <a:ext cx="14149168" cy="5063387"/>
            <a:chOff x="0" y="0"/>
            <a:chExt cx="3816532" cy="1681011"/>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3" name="Freeform 3"/>
            <p:cNvSpPr/>
            <p:nvPr/>
          </p:nvSpPr>
          <p:spPr>
            <a:xfrm>
              <a:off x="0" y="0"/>
              <a:ext cx="3816532" cy="1681011"/>
            </a:xfrm>
            <a:custGeom>
              <a:avLst/>
              <a:gdLst/>
              <a:ahLst/>
              <a:cxnLst/>
              <a:rect l="l" t="t" r="r" b="b"/>
              <a:pathLst>
                <a:path w="3816532" h="1681011">
                  <a:moveTo>
                    <a:pt x="25170" y="0"/>
                  </a:moveTo>
                  <a:lnTo>
                    <a:pt x="3791362" y="0"/>
                  </a:lnTo>
                  <a:cubicBezTo>
                    <a:pt x="3805263" y="0"/>
                    <a:pt x="3816532" y="11269"/>
                    <a:pt x="3816532" y="25170"/>
                  </a:cubicBezTo>
                  <a:lnTo>
                    <a:pt x="3816532" y="1655841"/>
                  </a:lnTo>
                  <a:cubicBezTo>
                    <a:pt x="3816532" y="1669742"/>
                    <a:pt x="3805263" y="1681011"/>
                    <a:pt x="3791362" y="1681011"/>
                  </a:cubicBezTo>
                  <a:lnTo>
                    <a:pt x="25170" y="1681011"/>
                  </a:lnTo>
                  <a:cubicBezTo>
                    <a:pt x="11269" y="1681011"/>
                    <a:pt x="0" y="1669742"/>
                    <a:pt x="0" y="1655841"/>
                  </a:cubicBezTo>
                  <a:lnTo>
                    <a:pt x="0" y="25170"/>
                  </a:lnTo>
                  <a:cubicBezTo>
                    <a:pt x="0" y="11269"/>
                    <a:pt x="11269" y="0"/>
                    <a:pt x="25170" y="0"/>
                  </a:cubicBezTo>
                  <a:close/>
                </a:path>
              </a:pathLst>
            </a:custGeom>
            <a:grpFill/>
            <a:ln cap="rnd">
              <a:noFill/>
              <a:prstDash val="solid"/>
              <a:round/>
            </a:ln>
          </p:spPr>
          <p:txBody>
            <a:bodyPr/>
            <a:lstStyle/>
            <a:p>
              <a:endParaRPr lang="en-GB"/>
            </a:p>
          </p:txBody>
        </p:sp>
        <p:sp>
          <p:nvSpPr>
            <p:cNvPr id="4" name="TextBox 4"/>
            <p:cNvSpPr txBox="1"/>
            <p:nvPr/>
          </p:nvSpPr>
          <p:spPr>
            <a:xfrm>
              <a:off x="0" y="-19050"/>
              <a:ext cx="3816532" cy="1700061"/>
            </a:xfrm>
            <a:prstGeom prst="rect">
              <a:avLst/>
            </a:prstGeom>
            <a:grpFill/>
          </p:spPr>
          <p:txBody>
            <a:bodyPr lIns="23248" tIns="23248" rIns="23248" bIns="23248" rtlCol="0" anchor="ctr"/>
            <a:lstStyle/>
            <a:p>
              <a:pPr algn="ctr">
                <a:lnSpc>
                  <a:spcPts val="1217"/>
                </a:lnSpc>
              </a:pPr>
              <a:endParaRPr/>
            </a:p>
          </p:txBody>
        </p:sp>
      </p:grpSp>
      <p:grpSp>
        <p:nvGrpSpPr>
          <p:cNvPr id="5" name="Group 5"/>
          <p:cNvGrpSpPr/>
          <p:nvPr/>
        </p:nvGrpSpPr>
        <p:grpSpPr>
          <a:xfrm>
            <a:off x="10277822" y="15599807"/>
            <a:ext cx="4182223" cy="923664"/>
            <a:chOff x="0" y="0"/>
            <a:chExt cx="5576298" cy="1231553"/>
          </a:xfrm>
        </p:grpSpPr>
        <p:grpSp>
          <p:nvGrpSpPr>
            <p:cNvPr id="6" name="Group 6"/>
            <p:cNvGrpSpPr/>
            <p:nvPr/>
          </p:nvGrpSpPr>
          <p:grpSpPr>
            <a:xfrm>
              <a:off x="0" y="0"/>
              <a:ext cx="5576298" cy="1231553"/>
              <a:chOff x="0" y="0"/>
              <a:chExt cx="1128094" cy="249145"/>
            </a:xfrm>
          </p:grpSpPr>
          <p:sp>
            <p:nvSpPr>
              <p:cNvPr id="7" name="Freeform 7"/>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8" name="TextBox 8"/>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9" name="TextBox 9"/>
            <p:cNvSpPr txBox="1"/>
            <p:nvPr/>
          </p:nvSpPr>
          <p:spPr>
            <a:xfrm>
              <a:off x="213042" y="140796"/>
              <a:ext cx="5024017" cy="924560"/>
            </a:xfrm>
            <a:prstGeom prst="rect">
              <a:avLst/>
            </a:prstGeom>
          </p:spPr>
          <p:txBody>
            <a:bodyPr lIns="0" tIns="0" rIns="0" bIns="0" rtlCol="0" anchor="t">
              <a:spAutoFit/>
            </a:bodyPr>
            <a:lstStyle/>
            <a:p>
              <a:pPr algn="ctr">
                <a:lnSpc>
                  <a:spcPts val="5880"/>
                </a:lnSpc>
                <a:spcBef>
                  <a:spcPct val="0"/>
                </a:spcBef>
              </a:pPr>
              <a:r>
                <a:rPr lang="en-US" sz="4200" spc="126">
                  <a:solidFill>
                    <a:srgbClr val="000000"/>
                  </a:solidFill>
                  <a:latin typeface="Handy Casual"/>
                  <a:ea typeface="Handy Casual"/>
                  <a:cs typeface="Handy Casual"/>
                  <a:sym typeface="Handy Casual"/>
                </a:rPr>
                <a:t>IMPACT</a:t>
              </a:r>
            </a:p>
          </p:txBody>
        </p:sp>
      </p:grpSp>
      <p:grpSp>
        <p:nvGrpSpPr>
          <p:cNvPr id="10" name="Group 10"/>
          <p:cNvGrpSpPr/>
          <p:nvPr/>
        </p:nvGrpSpPr>
        <p:grpSpPr>
          <a:xfrm>
            <a:off x="-398325" y="282087"/>
            <a:ext cx="16064993" cy="4099088"/>
            <a:chOff x="0" y="0"/>
            <a:chExt cx="2878665" cy="480623"/>
          </a:xfrm>
          <a:solidFill>
            <a:srgbClr val="FF0000"/>
          </a:solidFill>
        </p:grpSpPr>
        <p:sp>
          <p:nvSpPr>
            <p:cNvPr id="11" name="Freeform 11"/>
            <p:cNvSpPr/>
            <p:nvPr/>
          </p:nvSpPr>
          <p:spPr>
            <a:xfrm>
              <a:off x="0" y="0"/>
              <a:ext cx="2878665" cy="480623"/>
            </a:xfrm>
            <a:custGeom>
              <a:avLst/>
              <a:gdLst/>
              <a:ahLst/>
              <a:cxnLst/>
              <a:rect l="l" t="t" r="r" b="b"/>
              <a:pathLst>
                <a:path w="2878665" h="480623">
                  <a:moveTo>
                    <a:pt x="0" y="0"/>
                  </a:moveTo>
                  <a:lnTo>
                    <a:pt x="2878665" y="0"/>
                  </a:lnTo>
                  <a:lnTo>
                    <a:pt x="2878665" y="480623"/>
                  </a:lnTo>
                  <a:lnTo>
                    <a:pt x="0" y="480623"/>
                  </a:lnTo>
                  <a:close/>
                </a:path>
              </a:pathLst>
            </a:custGeom>
            <a:grpFill/>
          </p:spPr>
          <p:txBody>
            <a:bodyPr/>
            <a:lstStyle/>
            <a:p>
              <a:endParaRPr lang="en-GB"/>
            </a:p>
          </p:txBody>
        </p:sp>
        <p:sp>
          <p:nvSpPr>
            <p:cNvPr id="12" name="TextBox 12"/>
            <p:cNvSpPr txBox="1"/>
            <p:nvPr/>
          </p:nvSpPr>
          <p:spPr>
            <a:xfrm>
              <a:off x="0" y="-47625"/>
              <a:ext cx="2878665" cy="528248"/>
            </a:xfrm>
            <a:prstGeom prst="rect">
              <a:avLst/>
            </a:prstGeom>
            <a:grpFill/>
          </p:spPr>
          <p:txBody>
            <a:bodyPr lIns="23333" tIns="23333" rIns="23333" bIns="23333" rtlCol="0" anchor="ctr"/>
            <a:lstStyle/>
            <a:p>
              <a:pPr algn="ctr">
                <a:lnSpc>
                  <a:spcPts val="3799"/>
                </a:lnSpc>
              </a:pPr>
              <a:endParaRPr/>
            </a:p>
          </p:txBody>
        </p:sp>
      </p:grpSp>
      <p:grpSp>
        <p:nvGrpSpPr>
          <p:cNvPr id="16" name="Group 16"/>
          <p:cNvGrpSpPr/>
          <p:nvPr/>
        </p:nvGrpSpPr>
        <p:grpSpPr>
          <a:xfrm>
            <a:off x="559588" y="5124450"/>
            <a:ext cx="14149168" cy="10346344"/>
            <a:chOff x="0" y="0"/>
            <a:chExt cx="3816532" cy="3205586"/>
          </a:xfrm>
          <a:gradFill flip="none" rotWithShape="1">
            <a:gsLst>
              <a:gs pos="0">
                <a:srgbClr val="FF0000">
                  <a:tint val="66000"/>
                  <a:satMod val="160000"/>
                </a:srgbClr>
              </a:gs>
              <a:gs pos="50000">
                <a:srgbClr val="FF0000">
                  <a:tint val="44500"/>
                  <a:satMod val="160000"/>
                </a:srgbClr>
              </a:gs>
              <a:gs pos="100000">
                <a:srgbClr val="FF0000">
                  <a:tint val="23500"/>
                  <a:satMod val="160000"/>
                </a:srgbClr>
              </a:gs>
            </a:gsLst>
            <a:lin ang="2700000" scaled="1"/>
            <a:tileRect/>
          </a:gradFill>
        </p:grpSpPr>
        <p:sp>
          <p:nvSpPr>
            <p:cNvPr id="17" name="Freeform 17"/>
            <p:cNvSpPr/>
            <p:nvPr/>
          </p:nvSpPr>
          <p:spPr>
            <a:xfrm>
              <a:off x="0" y="0"/>
              <a:ext cx="3816532" cy="3205586"/>
            </a:xfrm>
            <a:custGeom>
              <a:avLst/>
              <a:gdLst/>
              <a:ahLst/>
              <a:cxnLst/>
              <a:rect l="l" t="t" r="r" b="b"/>
              <a:pathLst>
                <a:path w="3816532" h="3205586">
                  <a:moveTo>
                    <a:pt x="25170" y="0"/>
                  </a:moveTo>
                  <a:lnTo>
                    <a:pt x="3791362" y="0"/>
                  </a:lnTo>
                  <a:cubicBezTo>
                    <a:pt x="3805263" y="0"/>
                    <a:pt x="3816532" y="11269"/>
                    <a:pt x="3816532" y="25170"/>
                  </a:cubicBezTo>
                  <a:lnTo>
                    <a:pt x="3816532" y="3180416"/>
                  </a:lnTo>
                  <a:cubicBezTo>
                    <a:pt x="3816532" y="3194317"/>
                    <a:pt x="3805263" y="3205586"/>
                    <a:pt x="3791362" y="3205586"/>
                  </a:cubicBezTo>
                  <a:lnTo>
                    <a:pt x="25170" y="3205586"/>
                  </a:lnTo>
                  <a:cubicBezTo>
                    <a:pt x="11269" y="3205586"/>
                    <a:pt x="0" y="3194317"/>
                    <a:pt x="0" y="3180416"/>
                  </a:cubicBezTo>
                  <a:lnTo>
                    <a:pt x="0" y="25170"/>
                  </a:lnTo>
                  <a:cubicBezTo>
                    <a:pt x="0" y="11269"/>
                    <a:pt x="11269" y="0"/>
                    <a:pt x="25170" y="0"/>
                  </a:cubicBezTo>
                  <a:close/>
                </a:path>
              </a:pathLst>
            </a:custGeom>
            <a:grpFill/>
            <a:ln cap="rnd">
              <a:noFill/>
              <a:prstDash val="solid"/>
              <a:round/>
            </a:ln>
          </p:spPr>
          <p:txBody>
            <a:bodyPr/>
            <a:lstStyle/>
            <a:p>
              <a:endParaRPr lang="en-GB"/>
            </a:p>
          </p:txBody>
        </p:sp>
        <p:sp>
          <p:nvSpPr>
            <p:cNvPr id="18" name="TextBox 18"/>
            <p:cNvSpPr txBox="1"/>
            <p:nvPr/>
          </p:nvSpPr>
          <p:spPr>
            <a:xfrm>
              <a:off x="0" y="-19050"/>
              <a:ext cx="3816532" cy="3224636"/>
            </a:xfrm>
            <a:prstGeom prst="rect">
              <a:avLst/>
            </a:prstGeom>
            <a:grpFill/>
          </p:spPr>
          <p:txBody>
            <a:bodyPr lIns="23248" tIns="23248" rIns="23248" bIns="23248" rtlCol="0" anchor="ctr"/>
            <a:lstStyle/>
            <a:p>
              <a:pPr algn="ctr">
                <a:lnSpc>
                  <a:spcPts val="1217"/>
                </a:lnSpc>
              </a:pPr>
              <a:endParaRPr/>
            </a:p>
          </p:txBody>
        </p:sp>
      </p:grpSp>
      <p:grpSp>
        <p:nvGrpSpPr>
          <p:cNvPr id="19" name="Group 19"/>
          <p:cNvGrpSpPr/>
          <p:nvPr/>
        </p:nvGrpSpPr>
        <p:grpSpPr>
          <a:xfrm>
            <a:off x="825568" y="4565889"/>
            <a:ext cx="4182223" cy="923664"/>
            <a:chOff x="0" y="0"/>
            <a:chExt cx="1128094" cy="249145"/>
          </a:xfrm>
        </p:grpSpPr>
        <p:sp>
          <p:nvSpPr>
            <p:cNvPr id="20" name="Freeform 20"/>
            <p:cNvSpPr/>
            <p:nvPr/>
          </p:nvSpPr>
          <p:spPr>
            <a:xfrm>
              <a:off x="0" y="0"/>
              <a:ext cx="1128094" cy="249145"/>
            </a:xfrm>
            <a:custGeom>
              <a:avLst/>
              <a:gdLst/>
              <a:ahLst/>
              <a:cxnLst/>
              <a:rect l="l" t="t" r="r" b="b"/>
              <a:pathLst>
                <a:path w="1128094" h="249145">
                  <a:moveTo>
                    <a:pt x="85153" y="0"/>
                  </a:moveTo>
                  <a:lnTo>
                    <a:pt x="1042941" y="0"/>
                  </a:lnTo>
                  <a:cubicBezTo>
                    <a:pt x="1065525" y="0"/>
                    <a:pt x="1087184" y="8971"/>
                    <a:pt x="1103153" y="24941"/>
                  </a:cubicBezTo>
                  <a:cubicBezTo>
                    <a:pt x="1119122" y="40910"/>
                    <a:pt x="1128094" y="62569"/>
                    <a:pt x="1128094" y="85153"/>
                  </a:cubicBezTo>
                  <a:lnTo>
                    <a:pt x="1128094" y="163992"/>
                  </a:lnTo>
                  <a:cubicBezTo>
                    <a:pt x="1128094" y="186576"/>
                    <a:pt x="1119122" y="208235"/>
                    <a:pt x="1103153" y="224204"/>
                  </a:cubicBezTo>
                  <a:cubicBezTo>
                    <a:pt x="1087184" y="240174"/>
                    <a:pt x="1065525" y="249145"/>
                    <a:pt x="1042941" y="249145"/>
                  </a:cubicBezTo>
                  <a:lnTo>
                    <a:pt x="85153" y="249145"/>
                  </a:lnTo>
                  <a:cubicBezTo>
                    <a:pt x="62569" y="249145"/>
                    <a:pt x="40910" y="240174"/>
                    <a:pt x="24941" y="224204"/>
                  </a:cubicBezTo>
                  <a:cubicBezTo>
                    <a:pt x="8971" y="208235"/>
                    <a:pt x="0" y="186576"/>
                    <a:pt x="0" y="163992"/>
                  </a:cubicBezTo>
                  <a:lnTo>
                    <a:pt x="0" y="85153"/>
                  </a:lnTo>
                  <a:cubicBezTo>
                    <a:pt x="0" y="62569"/>
                    <a:pt x="8971" y="40910"/>
                    <a:pt x="24941" y="24941"/>
                  </a:cubicBezTo>
                  <a:cubicBezTo>
                    <a:pt x="40910" y="8971"/>
                    <a:pt x="62569" y="0"/>
                    <a:pt x="85153" y="0"/>
                  </a:cubicBezTo>
                  <a:close/>
                </a:path>
              </a:pathLst>
            </a:custGeom>
            <a:solidFill>
              <a:srgbClr val="FFFFFF"/>
            </a:solidFill>
            <a:ln w="9525" cap="rnd">
              <a:solidFill>
                <a:srgbClr val="5D5491"/>
              </a:solidFill>
              <a:prstDash val="solid"/>
              <a:round/>
            </a:ln>
          </p:spPr>
          <p:txBody>
            <a:bodyPr/>
            <a:lstStyle/>
            <a:p>
              <a:endParaRPr lang="en-GB"/>
            </a:p>
          </p:txBody>
        </p:sp>
        <p:sp>
          <p:nvSpPr>
            <p:cNvPr id="21" name="TextBox 21"/>
            <p:cNvSpPr txBox="1"/>
            <p:nvPr/>
          </p:nvSpPr>
          <p:spPr>
            <a:xfrm>
              <a:off x="0" y="-19050"/>
              <a:ext cx="1128094" cy="268195"/>
            </a:xfrm>
            <a:prstGeom prst="rect">
              <a:avLst/>
            </a:prstGeom>
          </p:spPr>
          <p:txBody>
            <a:bodyPr lIns="23248" tIns="23248" rIns="23248" bIns="23248" rtlCol="0" anchor="ctr"/>
            <a:lstStyle/>
            <a:p>
              <a:pPr algn="ctr">
                <a:lnSpc>
                  <a:spcPts val="1217"/>
                </a:lnSpc>
              </a:pPr>
              <a:endParaRPr/>
            </a:p>
          </p:txBody>
        </p:sp>
      </p:grpSp>
      <p:sp>
        <p:nvSpPr>
          <p:cNvPr id="22" name="TextBox 22"/>
          <p:cNvSpPr txBox="1"/>
          <p:nvPr/>
        </p:nvSpPr>
        <p:spPr>
          <a:xfrm>
            <a:off x="1069199" y="4677589"/>
            <a:ext cx="3768013" cy="712470"/>
          </a:xfrm>
          <a:prstGeom prst="rect">
            <a:avLst/>
          </a:prstGeom>
        </p:spPr>
        <p:txBody>
          <a:bodyPr lIns="0" tIns="0" rIns="0" bIns="0" rtlCol="0" anchor="t">
            <a:spAutoFit/>
          </a:bodyPr>
          <a:lstStyle/>
          <a:p>
            <a:pPr algn="ctr">
              <a:lnSpc>
                <a:spcPts val="5880"/>
              </a:lnSpc>
              <a:spcBef>
                <a:spcPct val="0"/>
              </a:spcBef>
            </a:pPr>
            <a:r>
              <a:rPr lang="en-US" sz="4200" spc="126" dirty="0">
                <a:solidFill>
                  <a:srgbClr val="000000"/>
                </a:solidFill>
                <a:latin typeface="Handy Casual"/>
                <a:ea typeface="Handy Casual"/>
                <a:cs typeface="Handy Casual"/>
                <a:sym typeface="Handy Casual"/>
              </a:rPr>
              <a:t>SEND</a:t>
            </a:r>
          </a:p>
        </p:txBody>
      </p:sp>
      <p:grpSp>
        <p:nvGrpSpPr>
          <p:cNvPr id="23" name="Group 23"/>
          <p:cNvGrpSpPr/>
          <p:nvPr/>
        </p:nvGrpSpPr>
        <p:grpSpPr>
          <a:xfrm>
            <a:off x="7331461" y="5580153"/>
            <a:ext cx="7104624" cy="9491456"/>
            <a:chOff x="0" y="0"/>
            <a:chExt cx="1191865" cy="2072506"/>
          </a:xfrm>
        </p:grpSpPr>
        <p:sp>
          <p:nvSpPr>
            <p:cNvPr id="24" name="Freeform 24"/>
            <p:cNvSpPr/>
            <p:nvPr/>
          </p:nvSpPr>
          <p:spPr>
            <a:xfrm>
              <a:off x="0" y="0"/>
              <a:ext cx="1191865" cy="2072506"/>
            </a:xfrm>
            <a:custGeom>
              <a:avLst/>
              <a:gdLst/>
              <a:ahLst/>
              <a:cxnLst/>
              <a:rect l="l" t="t" r="r" b="b"/>
              <a:pathLst>
                <a:path w="1191865" h="2072506">
                  <a:moveTo>
                    <a:pt x="86132" y="0"/>
                  </a:moveTo>
                  <a:lnTo>
                    <a:pt x="1105733" y="0"/>
                  </a:lnTo>
                  <a:cubicBezTo>
                    <a:pt x="1128577" y="0"/>
                    <a:pt x="1150485" y="9075"/>
                    <a:pt x="1166638" y="25227"/>
                  </a:cubicBezTo>
                  <a:cubicBezTo>
                    <a:pt x="1182791" y="41380"/>
                    <a:pt x="1191865" y="63288"/>
                    <a:pt x="1191865" y="86132"/>
                  </a:cubicBezTo>
                  <a:lnTo>
                    <a:pt x="1191865" y="1986374"/>
                  </a:lnTo>
                  <a:cubicBezTo>
                    <a:pt x="1191865" y="2009218"/>
                    <a:pt x="1182791" y="2031126"/>
                    <a:pt x="1166638" y="2047279"/>
                  </a:cubicBezTo>
                  <a:cubicBezTo>
                    <a:pt x="1150485" y="2063431"/>
                    <a:pt x="1128577" y="2072506"/>
                    <a:pt x="1105733" y="2072506"/>
                  </a:cubicBezTo>
                  <a:lnTo>
                    <a:pt x="86132" y="2072506"/>
                  </a:lnTo>
                  <a:cubicBezTo>
                    <a:pt x="63288" y="2072506"/>
                    <a:pt x="41380" y="2063431"/>
                    <a:pt x="25227" y="2047279"/>
                  </a:cubicBezTo>
                  <a:cubicBezTo>
                    <a:pt x="9075" y="2031126"/>
                    <a:pt x="0" y="2009218"/>
                    <a:pt x="0" y="1986374"/>
                  </a:cubicBezTo>
                  <a:lnTo>
                    <a:pt x="0" y="86132"/>
                  </a:lnTo>
                  <a:cubicBezTo>
                    <a:pt x="0" y="63288"/>
                    <a:pt x="9075" y="41380"/>
                    <a:pt x="25227" y="25227"/>
                  </a:cubicBezTo>
                  <a:cubicBezTo>
                    <a:pt x="41380" y="9075"/>
                    <a:pt x="63288" y="0"/>
                    <a:pt x="86132" y="0"/>
                  </a:cubicBezTo>
                  <a:close/>
                </a:path>
              </a:pathLst>
            </a:custGeom>
            <a:solidFill>
              <a:srgbClr val="FFFFFF"/>
            </a:solidFill>
          </p:spPr>
          <p:txBody>
            <a:bodyPr/>
            <a:lstStyle/>
            <a:p>
              <a:endParaRPr lang="en-GB"/>
            </a:p>
          </p:txBody>
        </p:sp>
        <p:sp>
          <p:nvSpPr>
            <p:cNvPr id="25" name="TextBox 25"/>
            <p:cNvSpPr txBox="1"/>
            <p:nvPr/>
          </p:nvSpPr>
          <p:spPr>
            <a:xfrm>
              <a:off x="0" y="-47625"/>
              <a:ext cx="1191865" cy="2120131"/>
            </a:xfrm>
            <a:prstGeom prst="rect">
              <a:avLst/>
            </a:prstGeom>
          </p:spPr>
          <p:txBody>
            <a:bodyPr lIns="50800" tIns="50800" rIns="50800" bIns="50800" rtlCol="0" anchor="ctr"/>
            <a:lstStyle/>
            <a:p>
              <a:pPr algn="ctr">
                <a:lnSpc>
                  <a:spcPts val="3079"/>
                </a:lnSpc>
              </a:pPr>
              <a:endParaRPr/>
            </a:p>
          </p:txBody>
        </p:sp>
      </p:grpSp>
      <p:sp>
        <p:nvSpPr>
          <p:cNvPr id="26" name="Freeform 26"/>
          <p:cNvSpPr/>
          <p:nvPr/>
        </p:nvSpPr>
        <p:spPr>
          <a:xfrm>
            <a:off x="6259645" y="7492426"/>
            <a:ext cx="1614004" cy="1593633"/>
          </a:xfrm>
          <a:custGeom>
            <a:avLst/>
            <a:gdLst/>
            <a:ahLst/>
            <a:cxnLst/>
            <a:rect l="l" t="t" r="r" b="b"/>
            <a:pathLst>
              <a:path w="1614004" h="1593633">
                <a:moveTo>
                  <a:pt x="0" y="0"/>
                </a:moveTo>
                <a:lnTo>
                  <a:pt x="1614003" y="0"/>
                </a:lnTo>
                <a:lnTo>
                  <a:pt x="1614003" y="1593633"/>
                </a:lnTo>
                <a:lnTo>
                  <a:pt x="0" y="1593633"/>
                </a:lnTo>
                <a:lnTo>
                  <a:pt x="0" y="0"/>
                </a:lnTo>
                <a:close/>
              </a:path>
            </a:pathLst>
          </a:custGeom>
          <a:blipFill>
            <a:blip r:embed="rId2"/>
            <a:stretch>
              <a:fillRect l="-1132" r="-1132"/>
            </a:stretch>
          </a:blipFill>
        </p:spPr>
        <p:txBody>
          <a:bodyPr/>
          <a:lstStyle/>
          <a:p>
            <a:endParaRPr lang="en-GB"/>
          </a:p>
        </p:txBody>
      </p:sp>
      <p:sp>
        <p:nvSpPr>
          <p:cNvPr id="27" name="Freeform 27"/>
          <p:cNvSpPr/>
          <p:nvPr/>
        </p:nvSpPr>
        <p:spPr>
          <a:xfrm>
            <a:off x="6133702" y="5580153"/>
            <a:ext cx="1794466" cy="1717651"/>
          </a:xfrm>
          <a:custGeom>
            <a:avLst/>
            <a:gdLst/>
            <a:ahLst/>
            <a:cxnLst/>
            <a:rect l="l" t="t" r="r" b="b"/>
            <a:pathLst>
              <a:path w="1794466" h="1717651">
                <a:moveTo>
                  <a:pt x="0" y="0"/>
                </a:moveTo>
                <a:lnTo>
                  <a:pt x="1794465" y="0"/>
                </a:lnTo>
                <a:lnTo>
                  <a:pt x="1794465" y="1717651"/>
                </a:lnTo>
                <a:lnTo>
                  <a:pt x="0" y="1717651"/>
                </a:lnTo>
                <a:lnTo>
                  <a:pt x="0" y="0"/>
                </a:lnTo>
                <a:close/>
              </a:path>
            </a:pathLst>
          </a:custGeom>
          <a:blipFill>
            <a:blip r:embed="rId3"/>
            <a:stretch>
              <a:fillRect l="-1132" r="-1132"/>
            </a:stretch>
          </a:blipFill>
        </p:spPr>
        <p:txBody>
          <a:bodyPr/>
          <a:lstStyle/>
          <a:p>
            <a:endParaRPr lang="en-GB"/>
          </a:p>
        </p:txBody>
      </p:sp>
      <p:sp>
        <p:nvSpPr>
          <p:cNvPr id="28" name="Freeform 28"/>
          <p:cNvSpPr/>
          <p:nvPr/>
        </p:nvSpPr>
        <p:spPr>
          <a:xfrm>
            <a:off x="6393165" y="9386628"/>
            <a:ext cx="1506684" cy="1637099"/>
          </a:xfrm>
          <a:custGeom>
            <a:avLst/>
            <a:gdLst/>
            <a:ahLst/>
            <a:cxnLst/>
            <a:rect l="l" t="t" r="r" b="b"/>
            <a:pathLst>
              <a:path w="1506684" h="1637099">
                <a:moveTo>
                  <a:pt x="0" y="0"/>
                </a:moveTo>
                <a:lnTo>
                  <a:pt x="1506684" y="0"/>
                </a:lnTo>
                <a:lnTo>
                  <a:pt x="1506684" y="1637099"/>
                </a:lnTo>
                <a:lnTo>
                  <a:pt x="0" y="1637099"/>
                </a:lnTo>
                <a:lnTo>
                  <a:pt x="0" y="0"/>
                </a:lnTo>
                <a:close/>
              </a:path>
            </a:pathLst>
          </a:custGeom>
          <a:blipFill>
            <a:blip r:embed="rId4"/>
            <a:stretch>
              <a:fillRect l="-1132" r="-1132"/>
            </a:stretch>
          </a:blipFill>
        </p:spPr>
        <p:txBody>
          <a:bodyPr/>
          <a:lstStyle/>
          <a:p>
            <a:endParaRPr lang="en-GB"/>
          </a:p>
        </p:txBody>
      </p:sp>
      <p:sp>
        <p:nvSpPr>
          <p:cNvPr id="29" name="Freeform 29"/>
          <p:cNvSpPr/>
          <p:nvPr/>
        </p:nvSpPr>
        <p:spPr>
          <a:xfrm>
            <a:off x="6369689" y="11283518"/>
            <a:ext cx="1609597" cy="1560903"/>
          </a:xfrm>
          <a:custGeom>
            <a:avLst/>
            <a:gdLst/>
            <a:ahLst/>
            <a:cxnLst/>
            <a:rect l="l" t="t" r="r" b="b"/>
            <a:pathLst>
              <a:path w="1609597" h="1560903">
                <a:moveTo>
                  <a:pt x="0" y="0"/>
                </a:moveTo>
                <a:lnTo>
                  <a:pt x="1609597" y="0"/>
                </a:lnTo>
                <a:lnTo>
                  <a:pt x="1609597" y="1560903"/>
                </a:lnTo>
                <a:lnTo>
                  <a:pt x="0" y="1560903"/>
                </a:lnTo>
                <a:lnTo>
                  <a:pt x="0" y="0"/>
                </a:lnTo>
                <a:close/>
              </a:path>
            </a:pathLst>
          </a:custGeom>
          <a:blipFill>
            <a:blip r:embed="rId5"/>
            <a:stretch>
              <a:fillRect l="-1132" r="-1132"/>
            </a:stretch>
          </a:blipFill>
        </p:spPr>
        <p:txBody>
          <a:bodyPr/>
          <a:lstStyle/>
          <a:p>
            <a:endParaRPr lang="en-GB"/>
          </a:p>
        </p:txBody>
      </p:sp>
      <p:sp>
        <p:nvSpPr>
          <p:cNvPr id="30" name="TextBox 30"/>
          <p:cNvSpPr txBox="1"/>
          <p:nvPr/>
        </p:nvSpPr>
        <p:spPr>
          <a:xfrm>
            <a:off x="8143392" y="6547971"/>
            <a:ext cx="5134224" cy="1014958"/>
          </a:xfrm>
          <a:prstGeom prst="rect">
            <a:avLst/>
          </a:prstGeom>
        </p:spPr>
        <p:txBody>
          <a:bodyPr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EXPLICIT INSTRUCTION</a:t>
            </a:r>
          </a:p>
          <a:p>
            <a:pPr algn="ctr">
              <a:lnSpc>
                <a:spcPts val="1960"/>
              </a:lnSpc>
            </a:pPr>
            <a:r>
              <a:rPr lang="en-US" sz="2000" dirty="0">
                <a:solidFill>
                  <a:srgbClr val="FF0000"/>
                </a:solidFill>
                <a:latin typeface="Letter-join Print Plus 1" panose="02000805000000020003" pitchFamily="50" charset="0"/>
                <a:ea typeface="Twinkl Italics"/>
                <a:cs typeface="Twinkl Italics"/>
                <a:sym typeface="Twinkl Italics"/>
              </a:rPr>
              <a:t>Lessons are broken down into small steps with clear modelling and repetition. </a:t>
            </a:r>
          </a:p>
          <a:p>
            <a:pPr marL="302261" lvl="1" indent="-151130" algn="l">
              <a:lnSpc>
                <a:spcPts val="1960"/>
              </a:lnSpc>
              <a:spcBef>
                <a:spcPct val="0"/>
              </a:spcBef>
              <a:buFont typeface="Arial"/>
              <a:buChar char="•"/>
            </a:pPr>
            <a:endParaRPr lang="en-US" sz="1400" i="1" dirty="0">
              <a:solidFill>
                <a:srgbClr val="000000"/>
              </a:solidFill>
              <a:latin typeface="Twinkl Italics"/>
              <a:ea typeface="Twinkl Italics"/>
              <a:cs typeface="Twinkl Italics"/>
              <a:sym typeface="Twinkl Italics"/>
            </a:endParaRPr>
          </a:p>
        </p:txBody>
      </p:sp>
      <p:sp>
        <p:nvSpPr>
          <p:cNvPr id="31" name="TextBox 31"/>
          <p:cNvSpPr txBox="1"/>
          <p:nvPr/>
        </p:nvSpPr>
        <p:spPr>
          <a:xfrm>
            <a:off x="8238664" y="7868654"/>
            <a:ext cx="5482580" cy="1271438"/>
          </a:xfrm>
          <a:prstGeom prst="rect">
            <a:avLst/>
          </a:prstGeom>
        </p:spPr>
        <p:txBody>
          <a:bodyPr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COGNITIVE AND METACOGNITIVE STRATEGIES</a:t>
            </a:r>
          </a:p>
          <a:p>
            <a:pPr algn="ctr">
              <a:lnSpc>
                <a:spcPts val="1960"/>
              </a:lnSpc>
            </a:pPr>
            <a:r>
              <a:rPr lang="en-US" dirty="0">
                <a:solidFill>
                  <a:srgbClr val="FF0000"/>
                </a:solidFill>
                <a:latin typeface="Letter-join Print Plus 1" panose="02000805000000020003" pitchFamily="50" charset="0"/>
                <a:ea typeface="Twinkl Italics"/>
                <a:cs typeface="Twinkl Italics"/>
                <a:sym typeface="Twinkl Italics"/>
              </a:rPr>
              <a:t>Clear instructions and structured tasks ensure clarity and reduce cognitive load for pupils. Lessons include  multi-sensory approaches to support learners.</a:t>
            </a:r>
          </a:p>
          <a:p>
            <a:pPr marL="302261" lvl="1" indent="-151130" algn="l">
              <a:lnSpc>
                <a:spcPts val="1960"/>
              </a:lnSpc>
              <a:spcBef>
                <a:spcPct val="0"/>
              </a:spcBef>
              <a:buFont typeface="Arial"/>
              <a:buChar char="•"/>
            </a:pPr>
            <a:endParaRPr lang="en-US" sz="1400" i="1" dirty="0">
              <a:solidFill>
                <a:srgbClr val="000000"/>
              </a:solidFill>
              <a:latin typeface="Twinkl Italics"/>
              <a:ea typeface="Twinkl Italics"/>
              <a:cs typeface="Twinkl Italics"/>
              <a:sym typeface="Twinkl Italics"/>
            </a:endParaRPr>
          </a:p>
        </p:txBody>
      </p:sp>
      <p:sp>
        <p:nvSpPr>
          <p:cNvPr id="32" name="TextBox 32"/>
          <p:cNvSpPr txBox="1"/>
          <p:nvPr/>
        </p:nvSpPr>
        <p:spPr>
          <a:xfrm>
            <a:off x="8238664" y="9734702"/>
            <a:ext cx="5482580" cy="1014958"/>
          </a:xfrm>
          <a:prstGeom prst="rect">
            <a:avLst/>
          </a:prstGeom>
        </p:spPr>
        <p:txBody>
          <a:bodyPr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SCAFFOLDING</a:t>
            </a:r>
          </a:p>
          <a:p>
            <a:pPr algn="ctr">
              <a:lnSpc>
                <a:spcPts val="1960"/>
              </a:lnSpc>
            </a:pPr>
            <a:r>
              <a:rPr lang="en-US" dirty="0">
                <a:solidFill>
                  <a:srgbClr val="FF0000"/>
                </a:solidFill>
                <a:latin typeface="Letter-join Print Plus 1" panose="02000805000000020003" pitchFamily="50" charset="0"/>
                <a:ea typeface="Twinkl Italics"/>
                <a:cs typeface="Twinkl Italics"/>
                <a:sym typeface="Twinkl Italics"/>
              </a:rPr>
              <a:t>Activities re designed with flexibility in mind, allowing for additional support or challenge when needed.</a:t>
            </a:r>
          </a:p>
          <a:p>
            <a:pPr marL="302261" lvl="1" indent="-151130" algn="l">
              <a:lnSpc>
                <a:spcPts val="1960"/>
              </a:lnSpc>
              <a:spcBef>
                <a:spcPct val="0"/>
              </a:spcBef>
              <a:buFont typeface="Arial"/>
              <a:buChar char="•"/>
            </a:pPr>
            <a:endParaRPr lang="en-US" sz="1400" i="1" dirty="0">
              <a:solidFill>
                <a:srgbClr val="000000"/>
              </a:solidFill>
              <a:latin typeface="Twinkl Italics"/>
              <a:ea typeface="Twinkl Italics"/>
              <a:cs typeface="Twinkl Italics"/>
              <a:sym typeface="Twinkl Italics"/>
            </a:endParaRPr>
          </a:p>
        </p:txBody>
      </p:sp>
      <p:sp>
        <p:nvSpPr>
          <p:cNvPr id="33" name="TextBox 33"/>
          <p:cNvSpPr txBox="1"/>
          <p:nvPr/>
        </p:nvSpPr>
        <p:spPr>
          <a:xfrm>
            <a:off x="8316661" y="11542131"/>
            <a:ext cx="5134224" cy="1271438"/>
          </a:xfrm>
          <a:prstGeom prst="rect">
            <a:avLst/>
          </a:prstGeom>
        </p:spPr>
        <p:txBody>
          <a:bodyPr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TECHNOLOGY</a:t>
            </a:r>
          </a:p>
          <a:p>
            <a:pPr algn="ctr">
              <a:lnSpc>
                <a:spcPts val="1960"/>
              </a:lnSpc>
            </a:pPr>
            <a:r>
              <a:rPr lang="en-US" dirty="0">
                <a:solidFill>
                  <a:srgbClr val="FF0000"/>
                </a:solidFill>
                <a:latin typeface="Letter-join Print Plus 1" panose="02000805000000020003" pitchFamily="50" charset="0"/>
                <a:ea typeface="Twinkl Italics"/>
                <a:cs typeface="Twinkl Italics"/>
                <a:sym typeface="Twinkl Italics"/>
              </a:rPr>
              <a:t>Online games and activities allow for the use of technology within lessons to support pupils access and engagement. </a:t>
            </a:r>
          </a:p>
          <a:p>
            <a:pPr marL="302261" lvl="1" indent="-151130" algn="l">
              <a:lnSpc>
                <a:spcPts val="1960"/>
              </a:lnSpc>
              <a:spcBef>
                <a:spcPct val="0"/>
              </a:spcBef>
              <a:buFont typeface="Arial"/>
              <a:buChar char="•"/>
            </a:pPr>
            <a:endParaRPr lang="en-US" sz="1400" i="1" dirty="0">
              <a:solidFill>
                <a:srgbClr val="000000"/>
              </a:solidFill>
              <a:latin typeface="Twinkl Italics"/>
              <a:ea typeface="Twinkl Italics"/>
              <a:cs typeface="Twinkl Italics"/>
              <a:sym typeface="Twinkl Italics"/>
            </a:endParaRPr>
          </a:p>
        </p:txBody>
      </p:sp>
      <p:grpSp>
        <p:nvGrpSpPr>
          <p:cNvPr id="34" name="Group 34"/>
          <p:cNvGrpSpPr/>
          <p:nvPr/>
        </p:nvGrpSpPr>
        <p:grpSpPr>
          <a:xfrm>
            <a:off x="6389211" y="13180408"/>
            <a:ext cx="1676972" cy="1766810"/>
            <a:chOff x="0" y="0"/>
            <a:chExt cx="2235962" cy="2355746"/>
          </a:xfrm>
        </p:grpSpPr>
        <p:grpSp>
          <p:nvGrpSpPr>
            <p:cNvPr id="35" name="Group 35"/>
            <p:cNvGrpSpPr/>
            <p:nvPr/>
          </p:nvGrpSpPr>
          <p:grpSpPr>
            <a:xfrm>
              <a:off x="144833" y="204725"/>
              <a:ext cx="1946297" cy="1946297"/>
              <a:chOff x="0" y="0"/>
              <a:chExt cx="812800" cy="812800"/>
            </a:xfrm>
          </p:grpSpPr>
          <p:sp>
            <p:nvSpPr>
              <p:cNvPr id="36" name="Freeform 3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D8FECE"/>
              </a:solidFill>
            </p:spPr>
            <p:txBody>
              <a:bodyPr/>
              <a:lstStyle/>
              <a:p>
                <a:endParaRPr lang="en-GB"/>
              </a:p>
            </p:txBody>
          </p:sp>
          <p:sp>
            <p:nvSpPr>
              <p:cNvPr id="37" name="TextBox 37"/>
              <p:cNvSpPr txBox="1"/>
              <p:nvPr/>
            </p:nvSpPr>
            <p:spPr>
              <a:xfrm>
                <a:off x="76200" y="28575"/>
                <a:ext cx="660400" cy="708025"/>
              </a:xfrm>
              <a:prstGeom prst="rect">
                <a:avLst/>
              </a:prstGeom>
            </p:spPr>
            <p:txBody>
              <a:bodyPr lIns="50800" tIns="50800" rIns="50800" bIns="50800" rtlCol="0" anchor="ctr"/>
              <a:lstStyle/>
              <a:p>
                <a:pPr algn="ctr">
                  <a:lnSpc>
                    <a:spcPts val="3079"/>
                  </a:lnSpc>
                </a:pPr>
                <a:endParaRPr/>
              </a:p>
            </p:txBody>
          </p:sp>
        </p:grpSp>
        <p:sp>
          <p:nvSpPr>
            <p:cNvPr id="38" name="Freeform 38"/>
            <p:cNvSpPr/>
            <p:nvPr/>
          </p:nvSpPr>
          <p:spPr>
            <a:xfrm>
              <a:off x="0" y="0"/>
              <a:ext cx="2235962" cy="2355746"/>
            </a:xfrm>
            <a:custGeom>
              <a:avLst/>
              <a:gdLst/>
              <a:ahLst/>
              <a:cxnLst/>
              <a:rect l="l" t="t" r="r" b="b"/>
              <a:pathLst>
                <a:path w="2235962" h="2355746">
                  <a:moveTo>
                    <a:pt x="0" y="0"/>
                  </a:moveTo>
                  <a:lnTo>
                    <a:pt x="2235962" y="0"/>
                  </a:lnTo>
                  <a:lnTo>
                    <a:pt x="2235962" y="2355746"/>
                  </a:lnTo>
                  <a:lnTo>
                    <a:pt x="0" y="2355746"/>
                  </a:lnTo>
                  <a:lnTo>
                    <a:pt x="0" y="0"/>
                  </a:lnTo>
                  <a:close/>
                </a:path>
              </a:pathLst>
            </a:custGeom>
            <a:blipFill>
              <a:blip r:embed="rId6"/>
              <a:stretch>
                <a:fillRect/>
              </a:stretch>
            </a:blipFill>
          </p:spPr>
          <p:txBody>
            <a:bodyPr/>
            <a:lstStyle/>
            <a:p>
              <a:endParaRPr lang="en-GB"/>
            </a:p>
          </p:txBody>
        </p:sp>
      </p:grpSp>
      <p:sp>
        <p:nvSpPr>
          <p:cNvPr id="39" name="TextBox 39"/>
          <p:cNvSpPr txBox="1"/>
          <p:nvPr/>
        </p:nvSpPr>
        <p:spPr>
          <a:xfrm>
            <a:off x="8170012" y="13226982"/>
            <a:ext cx="5873789" cy="2040880"/>
          </a:xfrm>
          <a:prstGeom prst="rect">
            <a:avLst/>
          </a:prstGeom>
        </p:spPr>
        <p:txBody>
          <a:bodyPr wrap="square" lIns="0" tIns="0" rIns="0" bIns="0" rtlCol="0" anchor="t">
            <a:spAutoFit/>
          </a:bodyPr>
          <a:lstStyle/>
          <a:p>
            <a:pPr algn="ctr">
              <a:lnSpc>
                <a:spcPts val="1960"/>
              </a:lnSpc>
            </a:pPr>
            <a:r>
              <a:rPr lang="en-US" sz="1400" i="1" dirty="0">
                <a:solidFill>
                  <a:srgbClr val="000000"/>
                </a:solidFill>
                <a:latin typeface="Twinkl Italics"/>
                <a:ea typeface="Twinkl Italics"/>
                <a:cs typeface="Twinkl Italics"/>
                <a:sym typeface="Twinkl Italics"/>
              </a:rPr>
              <a:t>FLEXIBLE GROUPING</a:t>
            </a:r>
          </a:p>
          <a:p>
            <a:pPr algn="ctr">
              <a:lnSpc>
                <a:spcPts val="1960"/>
              </a:lnSpc>
            </a:pPr>
            <a:r>
              <a:rPr lang="en-US" dirty="0">
                <a:solidFill>
                  <a:srgbClr val="FF0000"/>
                </a:solidFill>
                <a:latin typeface="Letter-join Print Plus 1" panose="02000805000000020003" pitchFamily="50" charset="0"/>
                <a:ea typeface="Twinkl Italics"/>
                <a:cs typeface="Twinkl Italics"/>
                <a:sym typeface="Twinkl Italics"/>
              </a:rPr>
              <a:t>Lessons include opportunities for collaborative and independent learning allow for pupils to work at their own pace whilst building confidence and independence. Flexible groups and voice of the child is used to enable children to demonstrate their enthusiasm and knowledge.</a:t>
            </a:r>
          </a:p>
          <a:p>
            <a:pPr algn="ctr">
              <a:lnSpc>
                <a:spcPts val="1960"/>
              </a:lnSpc>
            </a:pPr>
            <a:endParaRPr lang="en-US" sz="1400" i="1" dirty="0">
              <a:solidFill>
                <a:srgbClr val="000000"/>
              </a:solidFill>
              <a:latin typeface="Twinkl Italics"/>
              <a:ea typeface="Twinkl Italics"/>
              <a:cs typeface="Twinkl Italics"/>
              <a:sym typeface="Twinkl Italics"/>
            </a:endParaRPr>
          </a:p>
          <a:p>
            <a:pPr marL="302261" lvl="1" indent="-151130" algn="l">
              <a:lnSpc>
                <a:spcPts val="1960"/>
              </a:lnSpc>
              <a:spcBef>
                <a:spcPct val="0"/>
              </a:spcBef>
              <a:buFont typeface="Arial"/>
              <a:buChar char="•"/>
            </a:pPr>
            <a:endParaRPr lang="en-US" sz="1400" i="1" dirty="0">
              <a:solidFill>
                <a:srgbClr val="000000"/>
              </a:solidFill>
              <a:latin typeface="Twinkl Italics"/>
              <a:ea typeface="Twinkl Italics"/>
              <a:cs typeface="Twinkl Italics"/>
              <a:sym typeface="Twinkl Italics"/>
            </a:endParaRPr>
          </a:p>
        </p:txBody>
      </p:sp>
      <p:sp>
        <p:nvSpPr>
          <p:cNvPr id="40" name="TextBox 40"/>
          <p:cNvSpPr txBox="1"/>
          <p:nvPr/>
        </p:nvSpPr>
        <p:spPr>
          <a:xfrm>
            <a:off x="7979286" y="5634796"/>
            <a:ext cx="6324926" cy="640560"/>
          </a:xfrm>
          <a:prstGeom prst="rect">
            <a:avLst/>
          </a:prstGeom>
        </p:spPr>
        <p:txBody>
          <a:bodyPr lIns="0" tIns="0" rIns="0" bIns="0" rtlCol="0" anchor="t">
            <a:spAutoFit/>
          </a:bodyPr>
          <a:lstStyle/>
          <a:p>
            <a:pPr algn="ctr">
              <a:lnSpc>
                <a:spcPts val="5740"/>
              </a:lnSpc>
              <a:spcBef>
                <a:spcPct val="0"/>
              </a:spcBef>
            </a:pPr>
            <a:r>
              <a:rPr lang="en-US" sz="3600" spc="123" dirty="0">
                <a:solidFill>
                  <a:srgbClr val="000000"/>
                </a:solidFill>
                <a:latin typeface="Handy Casual"/>
                <a:ea typeface="Handy Casual"/>
                <a:cs typeface="Handy Casual"/>
                <a:sym typeface="Handy Casual"/>
              </a:rPr>
              <a:t>EEF ‘5-A-DAY APPROACH’ IN GEOGRAPHY</a:t>
            </a:r>
          </a:p>
        </p:txBody>
      </p:sp>
      <p:sp>
        <p:nvSpPr>
          <p:cNvPr id="41" name="Rectangle: Rounded Corners 40">
            <a:extLst>
              <a:ext uri="{FF2B5EF4-FFF2-40B4-BE49-F238E27FC236}">
                <a16:creationId xmlns:a16="http://schemas.microsoft.com/office/drawing/2014/main" id="{1AC4ACCF-4D42-114C-4BED-F71FECB7D095}"/>
              </a:ext>
            </a:extLst>
          </p:cNvPr>
          <p:cNvSpPr/>
          <p:nvPr/>
        </p:nvSpPr>
        <p:spPr>
          <a:xfrm>
            <a:off x="860994" y="5634796"/>
            <a:ext cx="5349062" cy="9456491"/>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Rectangle: Rounded Corners 42">
            <a:extLst>
              <a:ext uri="{FF2B5EF4-FFF2-40B4-BE49-F238E27FC236}">
                <a16:creationId xmlns:a16="http://schemas.microsoft.com/office/drawing/2014/main" id="{1F520B8C-7AB9-F4F9-B932-85EE5CDAE231}"/>
              </a:ext>
            </a:extLst>
          </p:cNvPr>
          <p:cNvSpPr/>
          <p:nvPr/>
        </p:nvSpPr>
        <p:spPr>
          <a:xfrm>
            <a:off x="530177" y="380068"/>
            <a:ext cx="4628993" cy="838200"/>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latin typeface="Letter-join Print Plus 3" panose="02000805000000020003" pitchFamily="50" charset="0"/>
              </a:rPr>
              <a:t>GEOGRAPHY IN THE EYFS</a:t>
            </a:r>
          </a:p>
        </p:txBody>
      </p:sp>
      <p:sp>
        <p:nvSpPr>
          <p:cNvPr id="44" name="Rectangle: Rounded Corners 43">
            <a:extLst>
              <a:ext uri="{FF2B5EF4-FFF2-40B4-BE49-F238E27FC236}">
                <a16:creationId xmlns:a16="http://schemas.microsoft.com/office/drawing/2014/main" id="{7ED31246-A2DB-EDD7-DF0B-CBCF2D5903CE}"/>
              </a:ext>
            </a:extLst>
          </p:cNvPr>
          <p:cNvSpPr/>
          <p:nvPr/>
        </p:nvSpPr>
        <p:spPr>
          <a:xfrm>
            <a:off x="320379" y="1433830"/>
            <a:ext cx="14627584" cy="2387247"/>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t>In Early Years, teaching is through topics to ensure the objectives in the categories “Understanding of the World” and “People and Communities” are covered.</a:t>
            </a:r>
            <a:endParaRPr lang="en-GB" dirty="0"/>
          </a:p>
        </p:txBody>
      </p:sp>
      <p:sp>
        <p:nvSpPr>
          <p:cNvPr id="45" name="Rectangle: Rounded Corners 44">
            <a:extLst>
              <a:ext uri="{FF2B5EF4-FFF2-40B4-BE49-F238E27FC236}">
                <a16:creationId xmlns:a16="http://schemas.microsoft.com/office/drawing/2014/main" id="{C10CECD3-E893-BB03-4619-E12EB09140A1}"/>
              </a:ext>
            </a:extLst>
          </p:cNvPr>
          <p:cNvSpPr/>
          <p:nvPr/>
        </p:nvSpPr>
        <p:spPr>
          <a:xfrm>
            <a:off x="904327" y="16580853"/>
            <a:ext cx="13531758" cy="3923046"/>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BD739A90-C393-0702-572D-7A09E9D71D42}"/>
              </a:ext>
            </a:extLst>
          </p:cNvPr>
          <p:cNvSpPr txBox="1"/>
          <p:nvPr/>
        </p:nvSpPr>
        <p:spPr>
          <a:xfrm>
            <a:off x="1127717" y="16927767"/>
            <a:ext cx="13300912" cy="3847207"/>
          </a:xfrm>
          <a:prstGeom prst="rect">
            <a:avLst/>
          </a:prstGeom>
          <a:noFill/>
        </p:spPr>
        <p:txBody>
          <a:bodyPr wrap="square" rtlCol="0">
            <a:spAutoFit/>
          </a:bodyPr>
          <a:lstStyle/>
          <a:p>
            <a:pPr fontAlgn="t"/>
            <a:r>
              <a:rPr lang="en-GB" sz="2200" dirty="0">
                <a:latin typeface="Letter-join Print Plus 1" panose="02000805000000020003" pitchFamily="50" charset="0"/>
              </a:rPr>
              <a:t>By the end of Key Stage 1, our children will have a strong sense of their own surroundings and can identify key features of their local area. They will develop basic geographical vocabulary to describe physical and human features and will be able to make simple comparisons between different locations, recognizing similarities and differences. They will understand simple mapping skills, including using directional language and basic map symbols and appreciate the importance of looking after their environment and different cultures including the impact they and others have on the world.</a:t>
            </a:r>
          </a:p>
          <a:p>
            <a:pPr fontAlgn="t"/>
            <a:r>
              <a:rPr lang="en-GB" sz="2200" dirty="0">
                <a:latin typeface="Letter-join Print Plus 1" panose="02000805000000020003" pitchFamily="50" charset="0"/>
              </a:rPr>
              <a:t>We measure the impact of our Geography curriculum through pupil discussions, observations of engagement in lessons, and evidence in classroom work. Our children leave Key Stage 1 as inquisitive learners, eager to explore the wider world with a solid geographical foundation that prepares them for further learning in Key Stage 2 and beyond.</a:t>
            </a:r>
          </a:p>
          <a:p>
            <a:endParaRPr lang="en-GB" sz="2400" dirty="0"/>
          </a:p>
        </p:txBody>
      </p:sp>
      <p:sp>
        <p:nvSpPr>
          <p:cNvPr id="14" name="TextBox 13">
            <a:extLst>
              <a:ext uri="{FF2B5EF4-FFF2-40B4-BE49-F238E27FC236}">
                <a16:creationId xmlns:a16="http://schemas.microsoft.com/office/drawing/2014/main" id="{B73A266B-B110-519E-2617-D91EF54280D0}"/>
              </a:ext>
            </a:extLst>
          </p:cNvPr>
          <p:cNvSpPr txBox="1"/>
          <p:nvPr/>
        </p:nvSpPr>
        <p:spPr>
          <a:xfrm>
            <a:off x="320316" y="1466850"/>
            <a:ext cx="14627584" cy="2308324"/>
          </a:xfrm>
          <a:prstGeom prst="rect">
            <a:avLst/>
          </a:prstGeom>
          <a:noFill/>
        </p:spPr>
        <p:txBody>
          <a:bodyPr wrap="square" rtlCol="0">
            <a:spAutoFit/>
          </a:bodyPr>
          <a:lstStyle/>
          <a:p>
            <a:r>
              <a:rPr lang="en-GB" sz="2400" dirty="0">
                <a:latin typeface="Letter-join Print Plus 1" panose="02000805000000020003" pitchFamily="50" charset="0"/>
              </a:rPr>
              <a:t>In the Early Years, Geography is taught through topic-based learning to ensure full coverage of “Understanding the World” and “People and Communities.” This learning is embedded through child led play and exploration. Children begin by developing an understanding of where they live and what they experience on their journey to school. They make observations about their immediate environment as well as exposure to other cultures and countries, both in school and through the stories they enjoy. They are also introduced to key geographical skills such as using simple maps and recognising physical and human features.</a:t>
            </a:r>
          </a:p>
        </p:txBody>
      </p:sp>
      <p:sp>
        <p:nvSpPr>
          <p:cNvPr id="15" name="TextBox 14">
            <a:extLst>
              <a:ext uri="{FF2B5EF4-FFF2-40B4-BE49-F238E27FC236}">
                <a16:creationId xmlns:a16="http://schemas.microsoft.com/office/drawing/2014/main" id="{025E9C0B-5140-20C6-09A2-0E15DEA4DE39}"/>
              </a:ext>
            </a:extLst>
          </p:cNvPr>
          <p:cNvSpPr txBox="1"/>
          <p:nvPr/>
        </p:nvSpPr>
        <p:spPr>
          <a:xfrm>
            <a:off x="1069198" y="5886450"/>
            <a:ext cx="5111895" cy="9602629"/>
          </a:xfrm>
          <a:prstGeom prst="rect">
            <a:avLst/>
          </a:prstGeom>
          <a:noFill/>
        </p:spPr>
        <p:txBody>
          <a:bodyPr wrap="square" rtlCol="0">
            <a:spAutoFit/>
          </a:bodyPr>
          <a:lstStyle/>
          <a:p>
            <a:r>
              <a:rPr lang="en-GB" sz="2400" dirty="0">
                <a:latin typeface="Letter-join Print Plus 1" panose="02000805000000020003" pitchFamily="50" charset="0"/>
              </a:rPr>
              <a:t>We aim for all aspects of the curriculum to be inclusive and accessible to all our children, including our children with SEND or who may require some additional support.</a:t>
            </a:r>
          </a:p>
          <a:p>
            <a:endParaRPr lang="en-GB" sz="2400" dirty="0">
              <a:latin typeface="Letter-join Print Plus 1" panose="02000805000000020003" pitchFamily="50" charset="0"/>
            </a:endParaRPr>
          </a:p>
          <a:p>
            <a:r>
              <a:rPr lang="en-GB" sz="2400" dirty="0">
                <a:latin typeface="Letter-join Print Plus 1" panose="02000805000000020003" pitchFamily="50" charset="0"/>
              </a:rPr>
              <a:t>Every lesson includes options for adaptive teaching to provide guidance for our teachers on how lessons can be modified or scaffolded to meet the needs for all learners.</a:t>
            </a:r>
          </a:p>
          <a:p>
            <a:endParaRPr lang="en-GB" sz="2400" dirty="0">
              <a:latin typeface="Letter-join Print Plus 1" panose="02000805000000020003" pitchFamily="50" charset="0"/>
            </a:endParaRPr>
          </a:p>
          <a:p>
            <a:r>
              <a:rPr lang="en-GB" sz="2400" dirty="0">
                <a:latin typeface="Letter-join Print Plus 1" panose="02000805000000020003" pitchFamily="50" charset="0"/>
              </a:rPr>
              <a:t>This includes elements such as visual supports, knowledge organisers, scaffolded activities and a multi-sensory approach to learning. </a:t>
            </a:r>
          </a:p>
          <a:p>
            <a:endParaRPr lang="en-GB" sz="2400" dirty="0">
              <a:latin typeface="Letter-join Print Plus 1" panose="02000805000000020003" pitchFamily="50" charset="0"/>
            </a:endParaRPr>
          </a:p>
          <a:p>
            <a:r>
              <a:rPr lang="en-GB" sz="2400" dirty="0">
                <a:latin typeface="Letter-join Print Plus 1" panose="02000805000000020003" pitchFamily="50" charset="0"/>
              </a:rPr>
              <a:t>The step – by – step curriculum design supports all pupils by avoiding sudden jumps in complexity at transitions points to allow for steady progression. </a:t>
            </a:r>
          </a:p>
          <a:p>
            <a:endParaRPr lang="en-GB" sz="2400" dirty="0"/>
          </a:p>
          <a:p>
            <a:endParaRPr lang="en-GB" sz="2400" dirty="0"/>
          </a:p>
          <a:p>
            <a:endParaRPr lang="en-GB"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25c96a8-9d2f-40bf-82f8-be9c6ae0396a">
      <Terms xmlns="http://schemas.microsoft.com/office/infopath/2007/PartnerControls"/>
    </lcf76f155ced4ddcb4097134ff3c332f>
    <_ip_UnifiedCompliancePolicyUIAction xmlns="http://schemas.microsoft.com/sharepoint/v3" xsi:nil="true"/>
    <_ip_UnifiedCompliancePolicyProperties xmlns="http://schemas.microsoft.com/sharepoint/v3" xsi:nil="true"/>
    <TaxCatchAll xmlns="15062397-3ac6-4d2b-af4f-497ace5c99e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19FADEF7D987F4DBDDF3D45D57A88DB" ma:contentTypeVersion="18" ma:contentTypeDescription="Create a new document." ma:contentTypeScope="" ma:versionID="37f9d75868a73e04980ceb5d47236376">
  <xsd:schema xmlns:xsd="http://www.w3.org/2001/XMLSchema" xmlns:xs="http://www.w3.org/2001/XMLSchema" xmlns:p="http://schemas.microsoft.com/office/2006/metadata/properties" xmlns:ns1="http://schemas.microsoft.com/sharepoint/v3" xmlns:ns2="a25c96a8-9d2f-40bf-82f8-be9c6ae0396a" xmlns:ns3="15062397-3ac6-4d2b-af4f-497ace5c99ee" targetNamespace="http://schemas.microsoft.com/office/2006/metadata/properties" ma:root="true" ma:fieldsID="0a76fce53fe234c52047774b6c1fb241" ns1:_="" ns2:_="" ns3:_="">
    <xsd:import namespace="http://schemas.microsoft.com/sharepoint/v3"/>
    <xsd:import namespace="a25c96a8-9d2f-40bf-82f8-be9c6ae0396a"/>
    <xsd:import namespace="15062397-3ac6-4d2b-af4f-497ace5c99e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element ref="ns2:MediaServiceBillingMetadata"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4" nillable="true" ma:displayName="Unified Compliance Policy Properties" ma:hidden="true" ma:internalName="_ip_UnifiedCompliancePolicyProperties">
      <xsd:simpleType>
        <xsd:restriction base="dms:Note"/>
      </xsd:simpleType>
    </xsd:element>
    <xsd:element name="_ip_UnifiedCompliancePolicyUIAction" ma:index="25"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25c96a8-9d2f-40bf-82f8-be9c6ae0396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4327267d-bc41-472e-8668-b780c28214ed"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MediaServiceLocation" ma:index="22" nillable="true" ma:displayName="Loca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5062397-3ac6-4d2b-af4f-497ace5c99ee"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65fd4bb4-8309-496a-8427-bee31bb910b3}" ma:internalName="TaxCatchAll" ma:showField="CatchAllData" ma:web="15062397-3ac6-4d2b-af4f-497ace5c99e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CE3065F-76DC-4138-8582-E5485977611D}">
  <ds:schemaRefs>
    <ds:schemaRef ds:uri="15062397-3ac6-4d2b-af4f-497ace5c99ee"/>
    <ds:schemaRef ds:uri="http://purl.org/dc/elements/1.1/"/>
    <ds:schemaRef ds:uri="http://schemas.microsoft.com/office/2006/documentManagement/types"/>
    <ds:schemaRef ds:uri="http://schemas.microsoft.com/office/infopath/2007/PartnerControls"/>
    <ds:schemaRef ds:uri="http://schemas.microsoft.com/sharepoint/v3"/>
    <ds:schemaRef ds:uri="a25c96a8-9d2f-40bf-82f8-be9c6ae0396a"/>
    <ds:schemaRef ds:uri="http://purl.org/dc/terms/"/>
    <ds:schemaRef ds:uri="http://purl.org/dc/dcmitype/"/>
    <ds:schemaRef ds:uri="http://schemas.openxmlformats.org/package/2006/metadata/core-propertie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CECA1AF1-E88B-4653-A61C-81AB4FB1DF5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a25c96a8-9d2f-40bf-82f8-be9c6ae0396a"/>
    <ds:schemaRef ds:uri="15062397-3ac6-4d2b-af4f-497ace5c99e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7F318F3-5628-4862-A60E-BD74419427CC}">
  <ds:schemaRefs>
    <ds:schemaRef ds:uri="http://schemas.microsoft.com/sharepoint/v3/contenttype/forms"/>
  </ds:schemaRefs>
</ds:datastoreItem>
</file>

<file path=docMetadata/LabelInfo.xml><?xml version="1.0" encoding="utf-8"?>
<clbl:labelList xmlns:clbl="http://schemas.microsoft.com/office/2020/mipLabelMetadata">
  <clbl:label id="{71f8d9a3-3347-400d-a852-d217cf3d654e}" enabled="0" method="" siteId="{71f8d9a3-3347-400d-a852-d217cf3d654e}" removed="1"/>
</clbl:labelList>
</file>

<file path=docProps/app.xml><?xml version="1.0" encoding="utf-8"?>
<Properties xmlns="http://schemas.openxmlformats.org/officeDocument/2006/extended-properties" xmlns:vt="http://schemas.openxmlformats.org/officeDocument/2006/docPropsVTypes">
  <TotalTime>0</TotalTime>
  <Words>978</Words>
  <Application>Microsoft Office PowerPoint</Application>
  <PresentationFormat>Custom</PresentationFormat>
  <Paragraphs>37</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Twinkl Italics</vt:lpstr>
      <vt:lpstr>Letter-join Print Plus 1</vt:lpstr>
      <vt:lpstr>Letter-join Print Plus 3</vt:lpstr>
      <vt:lpstr>Arial</vt:lpstr>
      <vt:lpstr>Calibri</vt:lpstr>
      <vt:lpstr>Handy Casual</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Master _______ on a Page</dc:title>
  <dc:creator>S Foster</dc:creator>
  <cp:lastModifiedBy>Woodward, Mrs C (Church Gresley Infants)</cp:lastModifiedBy>
  <cp:revision>6</cp:revision>
  <cp:lastPrinted>2026-02-24T09:26:21Z</cp:lastPrinted>
  <dcterms:created xsi:type="dcterms:W3CDTF">2006-08-16T00:00:00Z</dcterms:created>
  <dcterms:modified xsi:type="dcterms:W3CDTF">2026-09-22T08:27:42Z</dcterms:modified>
  <dc:identifier>DAGiKNmBJqc</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0x010100019FADEF7D987F4DBDDF3D45D57A88DB</vt:lpwstr>
  </property>
</Properties>
</file>