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15113000" cy="21374100"/>
  <p:notesSz cx="6797675" cy="9926638"/>
  <p:embeddedFontLst>
    <p:embeddedFont>
      <p:font typeface="Comic Sans MS" panose="030F0702030302020204" pitchFamily="66" charset="0"/>
      <p:regular r:id="rId4"/>
      <p:bold r:id="rId5"/>
      <p:italic r:id="rId6"/>
      <p:boldItalic r:id="rId7"/>
    </p:embeddedFont>
    <p:embeddedFont>
      <p:font typeface="Handy Casual" panose="020B0604020202020204" charset="0"/>
      <p:regular r:id="rId8"/>
    </p:embeddedFont>
    <p:embeddedFont>
      <p:font typeface="Letter-join Print Plus 1" panose="02000805000000020003" pitchFamily="50" charset="0"/>
      <p:regular r:id="rId9"/>
    </p:embeddedFont>
    <p:embeddedFont>
      <p:font typeface="Letter-join Print Plus 3" panose="02000805000000020003" pitchFamily="50" charset="0"/>
      <p:regular r:id="rId10"/>
    </p:embeddedFont>
    <p:embeddedFont>
      <p:font typeface="Twinkl Italics" panose="020B0604020202020204" charset="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55" autoAdjust="0"/>
    <p:restoredTop sz="94622" autoAdjust="0"/>
  </p:normalViewPr>
  <p:slideViewPr>
    <p:cSldViewPr>
      <p:cViewPr>
        <p:scale>
          <a:sx n="50" d="100"/>
          <a:sy n="50" d="100"/>
        </p:scale>
        <p:origin x="104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4.fntdata"/><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ableStyles" Target="tableStyles.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modSld">
      <pc:chgData name="Woodward, Mrs C (Church Gresley Infants)" userId="6dc62939-81bb-4fe1-bfed-73dcd430b91f" providerId="ADAL" clId="{97F66F10-B384-479A-A097-AD5B6A495FFD}" dt="2026-09-22T14:56:49.931" v="136" actId="20577"/>
      <pc:docMkLst>
        <pc:docMk/>
      </pc:docMkLst>
      <pc:sldChg chg="modSp mod">
        <pc:chgData name="Woodward, Mrs C (Church Gresley Infants)" userId="6dc62939-81bb-4fe1-bfed-73dcd430b91f" providerId="ADAL" clId="{97F66F10-B384-479A-A097-AD5B6A495FFD}" dt="2026-09-22T14:56:49.931" v="136" actId="20577"/>
        <pc:sldMkLst>
          <pc:docMk/>
          <pc:sldMk cId="0" sldId="257"/>
        </pc:sldMkLst>
        <pc:spChg chg="mod">
          <ac:chgData name="Woodward, Mrs C (Church Gresley Infants)" userId="6dc62939-81bb-4fe1-bfed-73dcd430b91f" providerId="ADAL" clId="{97F66F10-B384-479A-A097-AD5B6A495FFD}" dt="2026-09-22T14:56:49.931" v="136" actId="20577"/>
          <ac:spMkLst>
            <pc:docMk/>
            <pc:sldMk cId="0" sldId="257"/>
            <ac:spMk id="15" creationId="{E5BE272A-0F30-CFF1-C303-5F8FBFFC39C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250967" y="2201320"/>
            <a:ext cx="14354246" cy="3608372"/>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324555" y="6094988"/>
            <a:ext cx="14354246" cy="14432665"/>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220645" y="1777173"/>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10276247" y="5896050"/>
            <a:ext cx="4182223" cy="923664"/>
            <a:chOff x="0" y="0"/>
            <a:chExt cx="5576298" cy="1231553"/>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WRITING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396871" y="2759644"/>
            <a:ext cx="14124507" cy="2838893"/>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dirty="0"/>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384007" y="6899065"/>
            <a:ext cx="14088166" cy="246783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8" name="Picture 57">
            <a:extLst>
              <a:ext uri="{FF2B5EF4-FFF2-40B4-BE49-F238E27FC236}">
                <a16:creationId xmlns:a16="http://schemas.microsoft.com/office/drawing/2014/main" id="{83EE5588-E906-C5E6-9E28-A8F5F3D2A1C5}"/>
              </a:ext>
            </a:extLst>
          </p:cNvPr>
          <p:cNvPicPr>
            <a:picLocks noChangeAspect="1"/>
          </p:cNvPicPr>
          <p:nvPr/>
        </p:nvPicPr>
        <p:blipFill>
          <a:blip r:embed="rId4"/>
          <a:stretch>
            <a:fillRect/>
          </a:stretch>
        </p:blipFill>
        <p:spPr>
          <a:xfrm>
            <a:off x="475628" y="9518742"/>
            <a:ext cx="13989192" cy="6615980"/>
          </a:xfrm>
          <a:prstGeom prst="rect">
            <a:avLst/>
          </a:prstGeom>
        </p:spPr>
      </p:pic>
      <p:sp>
        <p:nvSpPr>
          <p:cNvPr id="11" name="TextBox 10">
            <a:extLst>
              <a:ext uri="{FF2B5EF4-FFF2-40B4-BE49-F238E27FC236}">
                <a16:creationId xmlns:a16="http://schemas.microsoft.com/office/drawing/2014/main" id="{C6915EF9-BE9F-2126-EC58-D112D0E935EC}"/>
              </a:ext>
            </a:extLst>
          </p:cNvPr>
          <p:cNvSpPr txBox="1"/>
          <p:nvPr/>
        </p:nvSpPr>
        <p:spPr>
          <a:xfrm>
            <a:off x="651638" y="2883874"/>
            <a:ext cx="13947225" cy="2677656"/>
          </a:xfrm>
          <a:prstGeom prst="rect">
            <a:avLst/>
          </a:prstGeom>
          <a:noFill/>
        </p:spPr>
        <p:txBody>
          <a:bodyPr wrap="square" rtlCol="0">
            <a:spAutoFit/>
          </a:bodyPr>
          <a:lstStyle/>
          <a:p>
            <a:r>
              <a:rPr lang="en-GB" sz="2100" dirty="0">
                <a:latin typeface="Letter-join Print Plus 1" panose="02000805000000020003" pitchFamily="50" charset="0"/>
              </a:rPr>
              <a:t>Our intention is to deliver an engaging and inspiring writing curriculum that fosters a genuine love of writing and motivates children to express themselves creatively. We aim to nurture imagination and originality, empowering children to write with confidence, fluency and enjoyment. Through purposeful opportunities for writing, children are supported to communicate their thoughts and ideas clearly, creatively and effectively. We develop their understanding of how writing can be adapted for a range of audiences and purposes, enabling them to become thoughtful and flexible writers. Alongside writing, we promote high-quality discussion so that children become articulate and confident communicators, using talk to develop and deepen their thinking. We strive to create a culture where children take pride in their writing, value their achievements and see themselves as capable, enthusiastic writers.</a:t>
            </a:r>
          </a:p>
        </p:txBody>
      </p:sp>
      <p:sp>
        <p:nvSpPr>
          <p:cNvPr id="13" name="TextBox 12">
            <a:extLst>
              <a:ext uri="{FF2B5EF4-FFF2-40B4-BE49-F238E27FC236}">
                <a16:creationId xmlns:a16="http://schemas.microsoft.com/office/drawing/2014/main" id="{2A53811E-4D7E-8701-A115-67774A8673E9}"/>
              </a:ext>
            </a:extLst>
          </p:cNvPr>
          <p:cNvSpPr txBox="1"/>
          <p:nvPr/>
        </p:nvSpPr>
        <p:spPr>
          <a:xfrm>
            <a:off x="475628" y="7050904"/>
            <a:ext cx="14052100" cy="2246769"/>
          </a:xfrm>
          <a:prstGeom prst="rect">
            <a:avLst/>
          </a:prstGeom>
          <a:noFill/>
        </p:spPr>
        <p:txBody>
          <a:bodyPr wrap="square" rtlCol="0">
            <a:spAutoFit/>
          </a:bodyPr>
          <a:lstStyle/>
          <a:p>
            <a:r>
              <a:rPr lang="en-GB" sz="2000" dirty="0">
                <a:latin typeface="Letter-join Print Plus 1" panose="02000805000000020003" pitchFamily="50" charset="0"/>
              </a:rPr>
              <a:t>At Church Gresley, writing is implemented through a structured, progressive and engaging approach from Nursery to Year 2. In EYFS, writing develops through high-quality talk, play, mark making and phonics, embedded across continuous provision and purposeful contexts. In Key Stage 1, writing is taught through carefully sequenced units rooted in high-quality texts, with clear modelling, oral rehearsal and opportunities to write for a range of purposes and audiences. Across the school, talk is valued as a foundation for writing, grammar and spelling are taught in context, and high expectations for presentation promote pride in work. Ongoing assessment informs planning, support and challenge, ensuring all children make strong progress as confident, enthusiastic writers.</a:t>
            </a:r>
          </a:p>
        </p:txBody>
      </p:sp>
      <p:pic>
        <p:nvPicPr>
          <p:cNvPr id="14" name="Picture 13">
            <a:extLst>
              <a:ext uri="{FF2B5EF4-FFF2-40B4-BE49-F238E27FC236}">
                <a16:creationId xmlns:a16="http://schemas.microsoft.com/office/drawing/2014/main" id="{23DEDD09-E730-14F0-1212-92D5094D0B80}"/>
              </a:ext>
            </a:extLst>
          </p:cNvPr>
          <p:cNvPicPr>
            <a:picLocks noChangeAspect="1"/>
          </p:cNvPicPr>
          <p:nvPr/>
        </p:nvPicPr>
        <p:blipFill>
          <a:blip r:embed="rId5"/>
          <a:stretch>
            <a:fillRect/>
          </a:stretch>
        </p:blipFill>
        <p:spPr>
          <a:xfrm>
            <a:off x="405220" y="16300833"/>
            <a:ext cx="14164975" cy="4199765"/>
          </a:xfrm>
          <a:prstGeom prst="rect">
            <a:avLst/>
          </a:prstGeom>
        </p:spPr>
      </p:pic>
      <p:sp>
        <p:nvSpPr>
          <p:cNvPr id="12" name="TextBox 11">
            <a:extLst>
              <a:ext uri="{FF2B5EF4-FFF2-40B4-BE49-F238E27FC236}">
                <a16:creationId xmlns:a16="http://schemas.microsoft.com/office/drawing/2014/main" id="{0E962F4A-6E17-FFDF-E082-E7169DAAA643}"/>
              </a:ext>
            </a:extLst>
          </p:cNvPr>
          <p:cNvSpPr txBox="1"/>
          <p:nvPr/>
        </p:nvSpPr>
        <p:spPr>
          <a:xfrm>
            <a:off x="737746" y="9683015"/>
            <a:ext cx="13727074" cy="6232475"/>
          </a:xfrm>
          <a:prstGeom prst="rect">
            <a:avLst/>
          </a:prstGeom>
          <a:noFill/>
        </p:spPr>
        <p:txBody>
          <a:bodyPr wrap="square" rtlCol="0">
            <a:spAutoFit/>
          </a:bodyPr>
          <a:lstStyle/>
          <a:p>
            <a:r>
              <a:rPr lang="en-GB" sz="1900" dirty="0">
                <a:latin typeface="Letter-join Print Plus 1" panose="02000805000000020003" pitchFamily="50" charset="0"/>
              </a:rPr>
              <a:t>Writing at Church Gresley is taught through a consistent and systematic approach across EYFS and KS1, informed by the principles of Talk for Writing. This approach places a strong emphasis on oracy, enabling children to develop language skills and expand their vocabulary before writing. High-quality texts and engaging visual stimuli, including units from </a:t>
            </a:r>
            <a:r>
              <a:rPr lang="en-GB" sz="1900" dirty="0" err="1">
                <a:latin typeface="Letter-join Print Plus 1" panose="02000805000000020003" pitchFamily="50" charset="0"/>
              </a:rPr>
              <a:t>Plazoom</a:t>
            </a:r>
            <a:r>
              <a:rPr lang="en-GB" sz="1900" dirty="0">
                <a:latin typeface="Letter-join Print Plus 1" panose="02000805000000020003" pitchFamily="50" charset="0"/>
              </a:rPr>
              <a:t>, are used to spark imagination and support children’s understanding of different genres, layout and language features. Lessons follow a clear writing process, with structured opportunities for discussion, planning, drafting and editing. This enables children to develop essential knowledge and skills over time, building both stamina and resilience. Grammar is taught explicitly using precise terminology within English lessons and reinforced across the wider curriculum. Children write for a range of purposes and audiences, producing both fiction and non-fiction, including stories, poems, reports and letters, using appropriate structures. Poetry is explored across the school, allowing children to engage with rhyme, pattern, and different poetic forms. Vocabulary is actively collected from shared texts and applied in writing, with children encouraged to ‘magpie’ ambitious language. Editing skills are introduced in Year 1 and developed gradually to promote independence by Year 2. Oracy remains central throughout, with partner talk, role play and drama activities providing children with the confidence and tools needed to become successful writers.</a:t>
            </a:r>
          </a:p>
          <a:p>
            <a:r>
              <a:rPr lang="en-GB" sz="1900" dirty="0">
                <a:latin typeface="Letter-join Print Plus 1" panose="02000805000000020003" pitchFamily="50" charset="0"/>
              </a:rPr>
              <a:t>Spelling is taught through the Essential Letters and Sounds phonics programme in KS1. Once the systematic synthetic phonics programme is completed, Year 2 children are introduced to a wider range of spelling patterns. Mnemonics are used to support the accurate spelling of some common exception words. Transcription skills are developed from EYFS through the explicit teaching of correct letter formation, with daily practice supporting fluency and pencil control. Handwriting is taught using the Letter‑join programme, with regular sessions in KS1 and consistent teacher modelling to secure accurate letter formation. Writing is assessed through ongoing teacher observation and regular evaluation of independent writing. In KS1, writing is assessed at least once per half term using agreed assessment frameworks and analysed termly to inform next steps. In EYFS, writing is assessed against curriculum milestones and Early Learning Goals throughout the year, with moderation supporting accurate and consistent judgements.</a:t>
            </a:r>
          </a:p>
        </p:txBody>
      </p:sp>
      <p:sp>
        <p:nvSpPr>
          <p:cNvPr id="27" name="TextBox 26">
            <a:extLst>
              <a:ext uri="{FF2B5EF4-FFF2-40B4-BE49-F238E27FC236}">
                <a16:creationId xmlns:a16="http://schemas.microsoft.com/office/drawing/2014/main" id="{358EA03B-74B2-838B-A81C-1B3A72D14BB6}"/>
              </a:ext>
            </a:extLst>
          </p:cNvPr>
          <p:cNvSpPr txBox="1"/>
          <p:nvPr/>
        </p:nvSpPr>
        <p:spPr>
          <a:xfrm>
            <a:off x="372732" y="18415001"/>
            <a:ext cx="14007984" cy="646331"/>
          </a:xfrm>
          <a:prstGeom prst="rect">
            <a:avLst/>
          </a:prstGeom>
          <a:noFill/>
        </p:spPr>
        <p:txBody>
          <a:bodyPr wrap="square" rtlCol="0">
            <a:spAutoFit/>
          </a:bodyPr>
          <a:lstStyle/>
          <a:p>
            <a:endParaRPr lang="en-GB" dirty="0"/>
          </a:p>
          <a:p>
            <a:endParaRPr lang="en-GB" dirty="0"/>
          </a:p>
        </p:txBody>
      </p:sp>
      <p:sp>
        <p:nvSpPr>
          <p:cNvPr id="29" name="TextBox 28">
            <a:extLst>
              <a:ext uri="{FF2B5EF4-FFF2-40B4-BE49-F238E27FC236}">
                <a16:creationId xmlns:a16="http://schemas.microsoft.com/office/drawing/2014/main" id="{FEA62784-CD28-DAF7-3936-E7F4F2EC644C}"/>
              </a:ext>
            </a:extLst>
          </p:cNvPr>
          <p:cNvSpPr txBox="1"/>
          <p:nvPr/>
        </p:nvSpPr>
        <p:spPr>
          <a:xfrm>
            <a:off x="651319" y="16214072"/>
            <a:ext cx="14142296" cy="4247317"/>
          </a:xfrm>
          <a:prstGeom prst="rect">
            <a:avLst/>
          </a:prstGeom>
          <a:noFill/>
        </p:spPr>
        <p:txBody>
          <a:bodyPr wrap="square" rtlCol="0">
            <a:spAutoFit/>
          </a:bodyPr>
          <a:lstStyle/>
          <a:p>
            <a:pPr algn="ctr"/>
            <a:r>
              <a:rPr lang="en-GB" b="1" dirty="0">
                <a:latin typeface="Letter-join Print Plus 1" panose="02000805000000020003" pitchFamily="50" charset="0"/>
              </a:rPr>
              <a:t>Teaching Strategies </a:t>
            </a:r>
          </a:p>
          <a:p>
            <a:r>
              <a:rPr lang="en-GB" b="1" dirty="0">
                <a:latin typeface="Letter-join Print Plus 1" panose="02000805000000020003" pitchFamily="50" charset="0"/>
              </a:rPr>
              <a:t>Modelled Writing- </a:t>
            </a:r>
            <a:r>
              <a:rPr lang="en-GB" dirty="0">
                <a:latin typeface="Letter-join Print Plus 1" panose="02000805000000020003" pitchFamily="50" charset="0"/>
              </a:rPr>
              <a:t>At Church Gresley Infant and Nursery School the teacher demonstrates how to write a text or part of a text. The teacher thinks the process through aloud, rehearsing the sentence before writing, making changes to its construction or word choice and explain why one word is preferable to another. The teacher writes the sentence, rereads it and changes it again if necessary. The demonstration is used to teach not only technical skills but also the process of planning, drafting, revising and editing. This technique usually leads to shared writing.</a:t>
            </a:r>
          </a:p>
          <a:p>
            <a:r>
              <a:rPr lang="en-GB" b="1" dirty="0">
                <a:latin typeface="Letter-join Print Plus 1" panose="02000805000000020003" pitchFamily="50" charset="0"/>
              </a:rPr>
              <a:t>Shared Writing </a:t>
            </a:r>
            <a:r>
              <a:rPr lang="en-GB" dirty="0">
                <a:latin typeface="Letter-join Print Plus 1" panose="02000805000000020003" pitchFamily="50" charset="0"/>
              </a:rPr>
              <a:t>- provides an interactive demonstration of how written language works and helps writers develop the skills they need to communicate effectively. Shared writing is a powerful tool used by the teachers of Church Gresley Infant and Nursery School which involves the joint construction of a text by the teacher and children. Together the children and teacher collaborate to plan or develop a purposeful piece of writing for a known audience that extends the children’s independent writing skills. </a:t>
            </a:r>
          </a:p>
          <a:p>
            <a:r>
              <a:rPr lang="en-GB" b="1" dirty="0">
                <a:latin typeface="Letter-join Print Plus 1" panose="02000805000000020003" pitchFamily="50" charset="0"/>
              </a:rPr>
              <a:t>Guided Writing </a:t>
            </a:r>
            <a:r>
              <a:rPr lang="en-GB" dirty="0">
                <a:latin typeface="Letter-join Print Plus 1" panose="02000805000000020003" pitchFamily="50" charset="0"/>
              </a:rPr>
              <a:t>- involves the teacher supporting children as they move from the security of shared writing and respond to the challenges of independent writing. At Church Gresley we use guided writing to give children the opportunity to practice writing in a supported group context and to teach and practice reflection, evaluation and improvement. </a:t>
            </a:r>
          </a:p>
          <a:p>
            <a:r>
              <a:rPr lang="en-GB" b="1" dirty="0">
                <a:latin typeface="Letter-join Print Plus 1" panose="02000805000000020003" pitchFamily="50" charset="0"/>
              </a:rPr>
              <a:t>Independent Writing </a:t>
            </a:r>
            <a:r>
              <a:rPr lang="en-GB" dirty="0">
                <a:latin typeface="Letter-join Print Plus 1" panose="02000805000000020003" pitchFamily="50" charset="0"/>
              </a:rPr>
              <a:t>- We use independent writing to allow children to demonstrate their developing skills as writers, encourage independence and to practice skills and processes taught earlier.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3250401"/>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559588" y="3773026"/>
            <a:ext cx="14149168" cy="11697768"/>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753561" y="3794254"/>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960665" y="3899851"/>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834395" y="4921482"/>
            <a:ext cx="6482517"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830380" y="738430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796193" y="5657279"/>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889484" y="9067953"/>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921234" y="108827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624912" y="5972964"/>
            <a:ext cx="5134224" cy="1287532"/>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EXPLICIT INSTRUCTION</a:t>
            </a:r>
          </a:p>
          <a:p>
            <a:pPr marL="285750" indent="-285750" algn="ctr">
              <a:lnSpc>
                <a:spcPts val="1960"/>
              </a:lnSpc>
              <a:buFont typeface="Arial" panose="020B0604020202020204" pitchFamily="34" charset="0"/>
              <a:buChar char="•"/>
            </a:pPr>
            <a:r>
              <a:rPr lang="en-GB" dirty="0">
                <a:solidFill>
                  <a:srgbClr val="FF0000"/>
                </a:solidFill>
                <a:latin typeface="Letter-join Print Plus 1" panose="02000805000000020003" pitchFamily="50" charset="0"/>
                <a:ea typeface="Twinkl Italics"/>
                <a:cs typeface="Twinkl Italics"/>
                <a:sym typeface="Twinkl Italics"/>
              </a:rPr>
              <a:t>Adults model writing step by step, clearly demonstrating sentence construction, spelling strategies and punctuation through shared writing and thinking aloud.</a:t>
            </a:r>
            <a:endParaRPr lang="en-US" sz="1400" i="1" dirty="0">
              <a:solidFill>
                <a:srgbClr val="FF0000"/>
              </a:solidFill>
              <a:latin typeface="Twinkl Italics"/>
              <a:ea typeface="Twinkl Italics"/>
              <a:cs typeface="Twinkl Italics"/>
              <a:sym typeface="Twinkl Italics"/>
            </a:endParaRPr>
          </a:p>
        </p:txBody>
      </p:sp>
      <p:sp>
        <p:nvSpPr>
          <p:cNvPr id="31" name="TextBox 31"/>
          <p:cNvSpPr txBox="1"/>
          <p:nvPr/>
        </p:nvSpPr>
        <p:spPr>
          <a:xfrm>
            <a:off x="8450734" y="7790894"/>
            <a:ext cx="5482580" cy="1031051"/>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COGNITIVE AND METACOGNITIVE STRATEGIES</a:t>
            </a:r>
          </a:p>
          <a:p>
            <a:pPr marL="285750" indent="-285750" algn="ctr">
              <a:lnSpc>
                <a:spcPts val="1960"/>
              </a:lnSpc>
              <a:buFont typeface="Arial" panose="020B0604020202020204" pitchFamily="34" charset="0"/>
              <a:buChar char="•"/>
            </a:pPr>
            <a:r>
              <a:rPr lang="en-GB" dirty="0">
                <a:solidFill>
                  <a:srgbClr val="FF0000"/>
                </a:solidFill>
                <a:latin typeface="Letter-join Print Plus 1" panose="02000805000000020003" pitchFamily="50" charset="0"/>
                <a:ea typeface="Twinkl Italics"/>
                <a:cs typeface="Twinkl Italics"/>
                <a:sym typeface="Twinkl Italics"/>
              </a:rPr>
              <a:t>Children are taught to plan, monitor and review their writing using structured planning tools, success criteria and checklists.</a:t>
            </a:r>
            <a:endParaRPr lang="en-US" sz="1400" i="1" dirty="0">
              <a:solidFill>
                <a:srgbClr val="FF0000"/>
              </a:solidFill>
              <a:latin typeface="Twinkl Italics"/>
              <a:ea typeface="Twinkl Italics"/>
              <a:cs typeface="Twinkl Italics"/>
              <a:sym typeface="Twinkl Italics"/>
            </a:endParaRPr>
          </a:p>
        </p:txBody>
      </p:sp>
      <p:sp>
        <p:nvSpPr>
          <p:cNvPr id="32" name="TextBox 32"/>
          <p:cNvSpPr txBox="1"/>
          <p:nvPr/>
        </p:nvSpPr>
        <p:spPr>
          <a:xfrm>
            <a:off x="8450734" y="9458060"/>
            <a:ext cx="5482580" cy="1031051"/>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SCAFFOLDING</a:t>
            </a:r>
          </a:p>
          <a:p>
            <a:pPr marL="285750" indent="-285750" algn="ctr">
              <a:lnSpc>
                <a:spcPts val="1960"/>
              </a:lnSpc>
              <a:buFont typeface="Arial" panose="020B0604020202020204" pitchFamily="34" charset="0"/>
              <a:buChar char="•"/>
            </a:pPr>
            <a:r>
              <a:rPr lang="en-GB" dirty="0">
                <a:solidFill>
                  <a:srgbClr val="FF0000"/>
                </a:solidFill>
                <a:latin typeface="Letter-join Print Plus 1" panose="02000805000000020003" pitchFamily="50" charset="0"/>
                <a:ea typeface="Twinkl Italics"/>
                <a:cs typeface="Twinkl Italics"/>
                <a:sym typeface="Twinkl Italics"/>
              </a:rPr>
              <a:t>Support such as sentence stems, writing frames, word banks and guided writing enables access to tasks and is gradually reduced to build independence.</a:t>
            </a:r>
            <a:endParaRPr lang="en-US" sz="1400" i="1" dirty="0">
              <a:solidFill>
                <a:srgbClr val="FF0000"/>
              </a:solidFill>
              <a:latin typeface="Twinkl Italics"/>
              <a:ea typeface="Twinkl Italics"/>
              <a:cs typeface="Twinkl Italics"/>
              <a:sym typeface="Twinkl Italics"/>
            </a:endParaRPr>
          </a:p>
        </p:txBody>
      </p:sp>
      <p:sp>
        <p:nvSpPr>
          <p:cNvPr id="33" name="TextBox 33"/>
          <p:cNvSpPr txBox="1"/>
          <p:nvPr/>
        </p:nvSpPr>
        <p:spPr>
          <a:xfrm>
            <a:off x="8637612" y="11134253"/>
            <a:ext cx="5134224" cy="1031051"/>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TECHNOLOGY</a:t>
            </a:r>
          </a:p>
          <a:p>
            <a:pPr marL="285750" indent="-285750" algn="ctr">
              <a:lnSpc>
                <a:spcPts val="1960"/>
              </a:lnSpc>
              <a:buFont typeface="Arial" panose="020B0604020202020204" pitchFamily="34" charset="0"/>
              <a:buChar char="•"/>
            </a:pPr>
            <a:r>
              <a:rPr lang="en-GB" dirty="0">
                <a:solidFill>
                  <a:srgbClr val="000000"/>
                </a:solidFill>
                <a:latin typeface="Letter-join Print Plus 1" panose="02000805000000020003" pitchFamily="50" charset="0"/>
                <a:ea typeface="Twinkl Italics"/>
                <a:cs typeface="Twinkl Italics"/>
                <a:sym typeface="Twinkl Italics"/>
              </a:rPr>
              <a:t>.</a:t>
            </a:r>
            <a:r>
              <a:rPr lang="en-GB" dirty="0">
                <a:solidFill>
                  <a:srgbClr val="FF0000"/>
                </a:solidFill>
                <a:latin typeface="Letter-join Print Plus 1" panose="02000805000000020003" pitchFamily="50" charset="0"/>
                <a:ea typeface="Twinkl Italics"/>
                <a:cs typeface="Twinkl Italics"/>
                <a:sym typeface="Twinkl Italics"/>
              </a:rPr>
              <a:t> Assistive tools, including alternative recording methods, visual spelling aids or enlarged text formats reduce barriers and promote independenc</a:t>
            </a:r>
            <a:r>
              <a:rPr lang="en-GB" sz="1400" dirty="0">
                <a:solidFill>
                  <a:srgbClr val="FF0000"/>
                </a:solidFill>
                <a:latin typeface="Letter-join Print Plus 1" panose="02000805000000020003" pitchFamily="50" charset="0"/>
                <a:ea typeface="Twinkl Italics"/>
                <a:cs typeface="Twinkl Italics"/>
                <a:sym typeface="Twinkl Italics"/>
              </a:rPr>
              <a:t>e</a:t>
            </a:r>
            <a:endParaRPr lang="en-US" sz="1400" i="1" dirty="0">
              <a:solidFill>
                <a:srgbClr val="000000"/>
              </a:solidFill>
              <a:latin typeface="Twinkl Italics"/>
              <a:ea typeface="Twinkl Italics"/>
              <a:cs typeface="Twinkl Italics"/>
              <a:sym typeface="Twinkl Italics"/>
            </a:endParaRPr>
          </a:p>
        </p:txBody>
      </p:sp>
      <p:grpSp>
        <p:nvGrpSpPr>
          <p:cNvPr id="34" name="Group 34"/>
          <p:cNvGrpSpPr/>
          <p:nvPr/>
        </p:nvGrpSpPr>
        <p:grpSpPr>
          <a:xfrm>
            <a:off x="6881711" y="12683263"/>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467987" y="12974472"/>
            <a:ext cx="5482580" cy="127143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FLEXIBLE GROUPING</a:t>
            </a:r>
          </a:p>
          <a:p>
            <a:pPr marL="285750" indent="-285750" algn="ctr">
              <a:lnSpc>
                <a:spcPts val="1960"/>
              </a:lnSpc>
              <a:buFont typeface="Arial" panose="020B0604020202020204" pitchFamily="34" charset="0"/>
              <a:buChar char="•"/>
            </a:pPr>
            <a:r>
              <a:rPr lang="en-GB" dirty="0">
                <a:solidFill>
                  <a:srgbClr val="FF0000"/>
                </a:solidFill>
                <a:latin typeface="Letter-join Print Plus 1" panose="02000805000000020003" pitchFamily="50" charset="0"/>
                <a:ea typeface="Twinkl Italics"/>
                <a:cs typeface="Twinkl Italics"/>
                <a:sym typeface="Twinkl Italics"/>
              </a:rPr>
              <a:t>Responsive small‑group and 1:1 support targets specific writing needs and is based on ongoing assessment rather than fixed ability grouping..</a:t>
            </a:r>
            <a:endParaRPr lang="en-US"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40" name="TextBox 40"/>
          <p:cNvSpPr txBox="1"/>
          <p:nvPr/>
        </p:nvSpPr>
        <p:spPr>
          <a:xfrm>
            <a:off x="7941853" y="4962413"/>
            <a:ext cx="6324926" cy="630301"/>
          </a:xfrm>
          <a:prstGeom prst="rect">
            <a:avLst/>
          </a:prstGeom>
        </p:spPr>
        <p:txBody>
          <a:bodyPr lIns="0" tIns="0" rIns="0" bIns="0" rtlCol="0" anchor="t">
            <a:spAutoFit/>
          </a:bodyPr>
          <a:lstStyle/>
          <a:p>
            <a:pPr algn="ctr">
              <a:lnSpc>
                <a:spcPts val="5740"/>
              </a:lnSpc>
              <a:spcBef>
                <a:spcPct val="0"/>
              </a:spcBef>
            </a:pPr>
            <a:r>
              <a:rPr lang="en-US" sz="3200" spc="123" dirty="0">
                <a:solidFill>
                  <a:srgbClr val="000000"/>
                </a:solidFill>
                <a:latin typeface="Handy Casual"/>
                <a:ea typeface="Handy Casual"/>
                <a:cs typeface="Handy Casual"/>
                <a:sym typeface="Handy Casual"/>
              </a:rPr>
              <a:t>EEF ‘5-A-DAY APPROACH’ IN WRITING</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610870" y="4812270"/>
            <a:ext cx="6048474" cy="945649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WRITING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215900" y="1318434"/>
            <a:ext cx="15697199" cy="205223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214178"/>
            <a:ext cx="2842173" cy="1260072"/>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5BE272A-0F30-CFF1-C303-5F8FBFFC39C8}"/>
              </a:ext>
            </a:extLst>
          </p:cNvPr>
          <p:cNvSpPr txBox="1"/>
          <p:nvPr/>
        </p:nvSpPr>
        <p:spPr>
          <a:xfrm>
            <a:off x="-215900" y="1385120"/>
            <a:ext cx="15697199" cy="2139047"/>
          </a:xfrm>
          <a:prstGeom prst="rect">
            <a:avLst/>
          </a:prstGeom>
          <a:noFill/>
        </p:spPr>
        <p:txBody>
          <a:bodyPr wrap="square" rtlCol="0">
            <a:spAutoFit/>
          </a:bodyPr>
          <a:lstStyle/>
          <a:p>
            <a:r>
              <a:rPr lang="en-GB" sz="1900" dirty="0">
                <a:latin typeface="Letter-join Print Plus 1" panose="02000805000000020003" pitchFamily="50" charset="0"/>
              </a:rPr>
              <a:t>In the EYFS, writing is developed through a strong focus on communication and language, physical development and early reading. Children are encouraged to rehearse ideas orally through storytelling, role play and discussion before writing. Children in Reception participate in Drawing </a:t>
            </a:r>
            <a:r>
              <a:rPr lang="en-GB" sz="1900">
                <a:latin typeface="Letter-join Print Plus 1" panose="02000805000000020003" pitchFamily="50" charset="0"/>
              </a:rPr>
              <a:t>Club  also </a:t>
            </a:r>
            <a:r>
              <a:rPr lang="en-GB" sz="1900" dirty="0">
                <a:latin typeface="Letter-join Print Plus 1" panose="02000805000000020003" pitchFamily="50" charset="0"/>
              </a:rPr>
              <a:t>support creativity. Purposeful writing opportunities are planned across both continuous provision and adult‑led activities, allowing children to mark make and write for real reasons. High‑quality texts, rhymes and songs support language development, while Essential Letters and Sounds phonics teaches children how to segment and spell words. Correct letter formation is taught from the outset, with daily practice to develop pencil control. Writing is assessed through ongoing observation against curriculum milestones and the Early Learning Goals, ensuring children are well prepared for Year 1.</a:t>
            </a:r>
          </a:p>
        </p:txBody>
      </p:sp>
      <p:sp>
        <p:nvSpPr>
          <p:cNvPr id="49" name="TextBox 48">
            <a:extLst>
              <a:ext uri="{FF2B5EF4-FFF2-40B4-BE49-F238E27FC236}">
                <a16:creationId xmlns:a16="http://schemas.microsoft.com/office/drawing/2014/main" id="{0A587AA6-0485-D47A-994D-AD038CA5DE5C}"/>
              </a:ext>
            </a:extLst>
          </p:cNvPr>
          <p:cNvSpPr txBox="1"/>
          <p:nvPr/>
        </p:nvSpPr>
        <p:spPr>
          <a:xfrm>
            <a:off x="731014" y="5159923"/>
            <a:ext cx="6029826" cy="8956298"/>
          </a:xfrm>
          <a:prstGeom prst="rect">
            <a:avLst/>
          </a:prstGeom>
          <a:noFill/>
        </p:spPr>
        <p:txBody>
          <a:bodyPr wrap="square" rtlCol="0">
            <a:spAutoFit/>
          </a:bodyPr>
          <a:lstStyle/>
          <a:p>
            <a:r>
              <a:rPr lang="en-GB" dirty="0">
                <a:latin typeface="Letter-join Print Plus 1" panose="02000805000000020003" pitchFamily="50" charset="0"/>
              </a:rPr>
              <a:t> Writing provision for children with SEND is carefully structured through adaptive teaching that matches instruction to each child’s developmental stage. Writing tasks are broken into small, manageable steps to ensure success and build confidence. Ongoing assessment allows staff to identify specific barriers, such as fine motor difficulties, transcription, spelling or sentence construction, so that timely and targeted intervention can be provided to help children keep up with their peers. Adults provide high levels of modelling to make the writing process explicit, demonstrating sentence structure, spelling strategies and composition through clear, scaffolded examples and thinking aloud. Multisensory approaches are used to support learning, including oral rehearsal, visuals, actions and practical resources that help children develop ideas before recording them independently. Careful scaffolding, such as word banks, writing frames, sentence stems and guided writing sessions, enables children to access writing tasks with confidence while still being appropriately challenged. Expectations and outcomes are adapted where necessary so that all children can participate meaningfully and experience success. Where appropriate, assistive strategies and tools, including pencil grips, alternative recording methods and the use of technology, are used to reduce barriers and promote independence. Flexible grouping ensures children can access responsive support through small‑group or one‑to‑one teaching without fixed ability labels. Strong communication with families supports consistency between home and school, reinforcing agreed strategies and celebrating progress in writing        development.</a:t>
            </a:r>
          </a:p>
        </p:txBody>
      </p:sp>
      <p:pic>
        <p:nvPicPr>
          <p:cNvPr id="14" name="Picture 13">
            <a:extLst>
              <a:ext uri="{FF2B5EF4-FFF2-40B4-BE49-F238E27FC236}">
                <a16:creationId xmlns:a16="http://schemas.microsoft.com/office/drawing/2014/main" id="{2816CF34-610B-6740-DC69-0792DA0DAF81}"/>
              </a:ext>
            </a:extLst>
          </p:cNvPr>
          <p:cNvPicPr>
            <a:picLocks noChangeAspect="1"/>
          </p:cNvPicPr>
          <p:nvPr/>
        </p:nvPicPr>
        <p:blipFill>
          <a:blip r:embed="rId7"/>
          <a:stretch>
            <a:fillRect/>
          </a:stretch>
        </p:blipFill>
        <p:spPr>
          <a:xfrm>
            <a:off x="930464" y="17794358"/>
            <a:ext cx="2871465" cy="2539068"/>
          </a:xfrm>
          <a:prstGeom prst="rect">
            <a:avLst/>
          </a:prstGeom>
        </p:spPr>
      </p:pic>
      <p:pic>
        <p:nvPicPr>
          <p:cNvPr id="47" name="Picture 46">
            <a:extLst>
              <a:ext uri="{FF2B5EF4-FFF2-40B4-BE49-F238E27FC236}">
                <a16:creationId xmlns:a16="http://schemas.microsoft.com/office/drawing/2014/main" id="{A90923B2-3E6A-0D32-4E8D-A7855DA2C603}"/>
              </a:ext>
            </a:extLst>
          </p:cNvPr>
          <p:cNvPicPr>
            <a:picLocks noChangeAspect="1"/>
          </p:cNvPicPr>
          <p:nvPr/>
        </p:nvPicPr>
        <p:blipFill>
          <a:blip r:embed="rId7"/>
          <a:stretch>
            <a:fillRect/>
          </a:stretch>
        </p:blipFill>
        <p:spPr>
          <a:xfrm>
            <a:off x="4008614" y="16061640"/>
            <a:ext cx="2871465" cy="2539068"/>
          </a:xfrm>
          <a:prstGeom prst="rect">
            <a:avLst/>
          </a:prstGeom>
        </p:spPr>
      </p:pic>
      <p:pic>
        <p:nvPicPr>
          <p:cNvPr id="50" name="Picture 49">
            <a:extLst>
              <a:ext uri="{FF2B5EF4-FFF2-40B4-BE49-F238E27FC236}">
                <a16:creationId xmlns:a16="http://schemas.microsoft.com/office/drawing/2014/main" id="{427D633B-AEDF-A9F2-3038-DBDD320CD1E9}"/>
              </a:ext>
            </a:extLst>
          </p:cNvPr>
          <p:cNvPicPr>
            <a:picLocks noChangeAspect="1"/>
          </p:cNvPicPr>
          <p:nvPr/>
        </p:nvPicPr>
        <p:blipFill>
          <a:blip r:embed="rId7"/>
          <a:stretch>
            <a:fillRect/>
          </a:stretch>
        </p:blipFill>
        <p:spPr>
          <a:xfrm>
            <a:off x="3956478" y="18873458"/>
            <a:ext cx="2871465" cy="1755871"/>
          </a:xfrm>
          <a:prstGeom prst="rect">
            <a:avLst/>
          </a:prstGeom>
        </p:spPr>
      </p:pic>
      <p:sp>
        <p:nvSpPr>
          <p:cNvPr id="51" name="TextBox 50">
            <a:extLst>
              <a:ext uri="{FF2B5EF4-FFF2-40B4-BE49-F238E27FC236}">
                <a16:creationId xmlns:a16="http://schemas.microsoft.com/office/drawing/2014/main" id="{DB721FFA-866B-42BC-B7FC-33B9B095F8F9}"/>
              </a:ext>
            </a:extLst>
          </p:cNvPr>
          <p:cNvSpPr txBox="1"/>
          <p:nvPr/>
        </p:nvSpPr>
        <p:spPr>
          <a:xfrm>
            <a:off x="1043799" y="16331755"/>
            <a:ext cx="2644797" cy="830997"/>
          </a:xfrm>
          <a:prstGeom prst="rect">
            <a:avLst/>
          </a:prstGeom>
          <a:noFill/>
        </p:spPr>
        <p:txBody>
          <a:bodyPr wrap="square" rtlCol="0">
            <a:spAutoFit/>
          </a:bodyPr>
          <a:lstStyle/>
          <a:p>
            <a:r>
              <a:rPr lang="en-GB" sz="2400" dirty="0">
                <a:latin typeface="Letter-join Print Plus 1" panose="02000805000000020003" pitchFamily="50" charset="0"/>
              </a:rPr>
              <a:t>Children are engaged in lessons.</a:t>
            </a:r>
          </a:p>
        </p:txBody>
      </p:sp>
      <p:sp>
        <p:nvSpPr>
          <p:cNvPr id="52" name="TextBox 51">
            <a:extLst>
              <a:ext uri="{FF2B5EF4-FFF2-40B4-BE49-F238E27FC236}">
                <a16:creationId xmlns:a16="http://schemas.microsoft.com/office/drawing/2014/main" id="{4AEA2A91-B328-FD5C-3F55-59EC4CFEAADC}"/>
              </a:ext>
            </a:extLst>
          </p:cNvPr>
          <p:cNvSpPr txBox="1"/>
          <p:nvPr/>
        </p:nvSpPr>
        <p:spPr>
          <a:xfrm>
            <a:off x="1018399" y="17913157"/>
            <a:ext cx="2626225" cy="2308324"/>
          </a:xfrm>
          <a:prstGeom prst="rect">
            <a:avLst/>
          </a:prstGeom>
          <a:noFill/>
        </p:spPr>
        <p:txBody>
          <a:bodyPr wrap="square" rtlCol="0">
            <a:spAutoFit/>
          </a:bodyPr>
          <a:lstStyle/>
          <a:p>
            <a:r>
              <a:rPr lang="en-GB" sz="2400" dirty="0">
                <a:latin typeface="Letter-join Print Plus 1" panose="02000805000000020003" pitchFamily="50" charset="0"/>
              </a:rPr>
              <a:t>Writing is developed from good ideas and is imaginative in the use of ambitious language</a:t>
            </a:r>
            <a:r>
              <a:rPr lang="en-GB" dirty="0"/>
              <a:t>.</a:t>
            </a:r>
          </a:p>
        </p:txBody>
      </p:sp>
      <p:sp>
        <p:nvSpPr>
          <p:cNvPr id="53" name="TextBox 52">
            <a:extLst>
              <a:ext uri="{FF2B5EF4-FFF2-40B4-BE49-F238E27FC236}">
                <a16:creationId xmlns:a16="http://schemas.microsoft.com/office/drawing/2014/main" id="{EB19DE82-7705-2181-B62D-90E85C15034C}"/>
              </a:ext>
            </a:extLst>
          </p:cNvPr>
          <p:cNvSpPr txBox="1"/>
          <p:nvPr/>
        </p:nvSpPr>
        <p:spPr>
          <a:xfrm>
            <a:off x="4102217" y="16173143"/>
            <a:ext cx="2658623" cy="2308324"/>
          </a:xfrm>
          <a:prstGeom prst="rect">
            <a:avLst/>
          </a:prstGeom>
          <a:noFill/>
        </p:spPr>
        <p:txBody>
          <a:bodyPr wrap="square" rtlCol="0">
            <a:spAutoFit/>
          </a:bodyPr>
          <a:lstStyle/>
          <a:p>
            <a:r>
              <a:rPr lang="en-GB" sz="2400" dirty="0">
                <a:latin typeface="Letter-join Print Plus 1" panose="02000805000000020003" pitchFamily="50" charset="0"/>
              </a:rPr>
              <a:t>Children think of their ideas independently and are able to construct sentences that make sense.</a:t>
            </a:r>
          </a:p>
        </p:txBody>
      </p:sp>
      <p:sp>
        <p:nvSpPr>
          <p:cNvPr id="54" name="TextBox 53">
            <a:extLst>
              <a:ext uri="{FF2B5EF4-FFF2-40B4-BE49-F238E27FC236}">
                <a16:creationId xmlns:a16="http://schemas.microsoft.com/office/drawing/2014/main" id="{6A96EBD2-A3A7-6683-E78A-43B63CE62E76}"/>
              </a:ext>
            </a:extLst>
          </p:cNvPr>
          <p:cNvSpPr txBox="1"/>
          <p:nvPr/>
        </p:nvSpPr>
        <p:spPr>
          <a:xfrm>
            <a:off x="4141844" y="18931846"/>
            <a:ext cx="2741290" cy="1569660"/>
          </a:xfrm>
          <a:prstGeom prst="rect">
            <a:avLst/>
          </a:prstGeom>
          <a:noFill/>
        </p:spPr>
        <p:txBody>
          <a:bodyPr wrap="square" rtlCol="0">
            <a:spAutoFit/>
          </a:bodyPr>
          <a:lstStyle/>
          <a:p>
            <a:pPr lvl="0">
              <a:defRPr/>
            </a:pPr>
            <a:r>
              <a:rPr kumimoji="0" lang="en-GB" sz="2400" b="0" i="0" u="none" strike="noStrike" kern="1200" cap="none" spc="0" normalizeH="0" baseline="0" noProof="0" dirty="0">
                <a:ln>
                  <a:noFill/>
                </a:ln>
                <a:solidFill>
                  <a:prstClr val="black"/>
                </a:solidFill>
                <a:effectLst/>
                <a:uLnTx/>
                <a:uFillTx/>
                <a:latin typeface="Letter-join Print Plus 1" panose="02000805000000020003" pitchFamily="50" charset="0"/>
                <a:cs typeface="Arial" panose="020B0604020202020204" pitchFamily="34" charset="0"/>
              </a:rPr>
              <a:t>Writing is high quality and n a range of </a:t>
            </a:r>
            <a:r>
              <a:rPr lang="en-GB" sz="2400" dirty="0">
                <a:solidFill>
                  <a:prstClr val="black"/>
                </a:solidFill>
                <a:latin typeface="Letter-join Print Plus 1" panose="02000805000000020003" pitchFamily="50" charset="0"/>
                <a:cs typeface="Arial" panose="020B0604020202020204" pitchFamily="34" charset="0"/>
              </a:rPr>
              <a:t>ways. </a:t>
            </a:r>
            <a:r>
              <a:rPr lang="en-GB" sz="2400">
                <a:solidFill>
                  <a:prstClr val="black"/>
                </a:solidFill>
                <a:latin typeface="Letter-join Print Plus 1" panose="02000805000000020003" pitchFamily="50" charset="0"/>
                <a:cs typeface="Arial" panose="020B0604020202020204" pitchFamily="34" charset="0"/>
              </a:rPr>
              <a:t>well-presented.</a:t>
            </a:r>
            <a:endParaRPr kumimoji="0" lang="en-GB" sz="1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endParaRPr>
          </a:p>
        </p:txBody>
      </p:sp>
      <p:pic>
        <p:nvPicPr>
          <p:cNvPr id="56" name="Picture 55">
            <a:extLst>
              <a:ext uri="{FF2B5EF4-FFF2-40B4-BE49-F238E27FC236}">
                <a16:creationId xmlns:a16="http://schemas.microsoft.com/office/drawing/2014/main" id="{97396289-0227-1030-22E3-CFCB562FA4B3}"/>
              </a:ext>
            </a:extLst>
          </p:cNvPr>
          <p:cNvPicPr>
            <a:picLocks noChangeAspect="1"/>
          </p:cNvPicPr>
          <p:nvPr/>
        </p:nvPicPr>
        <p:blipFill>
          <a:blip r:embed="rId8"/>
          <a:stretch>
            <a:fillRect/>
          </a:stretch>
        </p:blipFill>
        <p:spPr>
          <a:xfrm>
            <a:off x="7098880" y="16038985"/>
            <a:ext cx="2871465" cy="3991114"/>
          </a:xfrm>
          <a:prstGeom prst="rect">
            <a:avLst/>
          </a:prstGeom>
        </p:spPr>
      </p:pic>
      <p:pic>
        <p:nvPicPr>
          <p:cNvPr id="58" name="Picture 57">
            <a:extLst>
              <a:ext uri="{FF2B5EF4-FFF2-40B4-BE49-F238E27FC236}">
                <a16:creationId xmlns:a16="http://schemas.microsoft.com/office/drawing/2014/main" id="{FD12DAEB-9915-3901-55FC-79AAE1160E27}"/>
              </a:ext>
            </a:extLst>
          </p:cNvPr>
          <p:cNvPicPr>
            <a:picLocks noChangeAspect="1"/>
          </p:cNvPicPr>
          <p:nvPr/>
        </p:nvPicPr>
        <p:blipFill>
          <a:blip r:embed="rId8"/>
          <a:stretch>
            <a:fillRect/>
          </a:stretch>
        </p:blipFill>
        <p:spPr>
          <a:xfrm>
            <a:off x="10234510" y="16670726"/>
            <a:ext cx="4242041" cy="1727711"/>
          </a:xfrm>
          <a:prstGeom prst="rect">
            <a:avLst/>
          </a:prstGeom>
        </p:spPr>
      </p:pic>
      <p:sp>
        <p:nvSpPr>
          <p:cNvPr id="59" name="TextBox 58">
            <a:extLst>
              <a:ext uri="{FF2B5EF4-FFF2-40B4-BE49-F238E27FC236}">
                <a16:creationId xmlns:a16="http://schemas.microsoft.com/office/drawing/2014/main" id="{F209180C-E0F4-4476-6046-41F6775D22B7}"/>
              </a:ext>
            </a:extLst>
          </p:cNvPr>
          <p:cNvSpPr txBox="1"/>
          <p:nvPr/>
        </p:nvSpPr>
        <p:spPr>
          <a:xfrm>
            <a:off x="7172359" y="16317717"/>
            <a:ext cx="2716943" cy="3416320"/>
          </a:xfrm>
          <a:prstGeom prst="rect">
            <a:avLst/>
          </a:prstGeom>
          <a:noFill/>
        </p:spPr>
        <p:txBody>
          <a:bodyPr wrap="square" rtlCol="0">
            <a:spAutoFit/>
          </a:bodyPr>
          <a:lstStyle/>
          <a:p>
            <a:r>
              <a:rPr lang="en-GB" sz="2400" dirty="0">
                <a:latin typeface="Letter-join Print Plus 1" panose="02000805000000020003" pitchFamily="50" charset="0"/>
              </a:rPr>
              <a:t>Children’s understanding of the writing process helps them make good progress, with a high percentage achieving age-related expectations.</a:t>
            </a:r>
          </a:p>
        </p:txBody>
      </p:sp>
      <p:sp>
        <p:nvSpPr>
          <p:cNvPr id="60" name="TextBox 59">
            <a:extLst>
              <a:ext uri="{FF2B5EF4-FFF2-40B4-BE49-F238E27FC236}">
                <a16:creationId xmlns:a16="http://schemas.microsoft.com/office/drawing/2014/main" id="{0D2D050A-2673-D492-A75E-4D1DA70325FE}"/>
              </a:ext>
            </a:extLst>
          </p:cNvPr>
          <p:cNvSpPr txBox="1"/>
          <p:nvPr/>
        </p:nvSpPr>
        <p:spPr>
          <a:xfrm>
            <a:off x="10392041" y="16796221"/>
            <a:ext cx="3664460" cy="1200329"/>
          </a:xfrm>
          <a:prstGeom prst="rect">
            <a:avLst/>
          </a:prstGeom>
          <a:noFill/>
        </p:spPr>
        <p:txBody>
          <a:bodyPr wrap="square" rtlCol="0">
            <a:spAutoFit/>
          </a:bodyPr>
          <a:lstStyle/>
          <a:p>
            <a:r>
              <a:rPr lang="en-GB" sz="2400" dirty="0">
                <a:latin typeface="Letter-join Print Plus 1" panose="02000805000000020003" pitchFamily="50" charset="0"/>
              </a:rPr>
              <a:t>Communication skills are strengthened, and they can articulate themselves well.</a:t>
            </a:r>
          </a:p>
        </p:txBody>
      </p:sp>
      <p:pic>
        <p:nvPicPr>
          <p:cNvPr id="62" name="Picture 61">
            <a:extLst>
              <a:ext uri="{FF2B5EF4-FFF2-40B4-BE49-F238E27FC236}">
                <a16:creationId xmlns:a16="http://schemas.microsoft.com/office/drawing/2014/main" id="{4A3AF8E2-7142-A678-7F99-49F37D76A175}"/>
              </a:ext>
            </a:extLst>
          </p:cNvPr>
          <p:cNvPicPr>
            <a:picLocks noChangeAspect="1"/>
          </p:cNvPicPr>
          <p:nvPr/>
        </p:nvPicPr>
        <p:blipFill>
          <a:blip r:embed="rId9"/>
          <a:stretch>
            <a:fillRect/>
          </a:stretch>
        </p:blipFill>
        <p:spPr>
          <a:xfrm>
            <a:off x="10166123" y="18705945"/>
            <a:ext cx="4242041" cy="1795562"/>
          </a:xfrm>
          <a:prstGeom prst="rect">
            <a:avLst/>
          </a:prstGeom>
        </p:spPr>
      </p:pic>
      <p:sp>
        <p:nvSpPr>
          <p:cNvPr id="63" name="TextBox 62">
            <a:extLst>
              <a:ext uri="{FF2B5EF4-FFF2-40B4-BE49-F238E27FC236}">
                <a16:creationId xmlns:a16="http://schemas.microsoft.com/office/drawing/2014/main" id="{42E97E98-3826-D712-3575-7E6D2FDEC2E3}"/>
              </a:ext>
            </a:extLst>
          </p:cNvPr>
          <p:cNvSpPr txBox="1"/>
          <p:nvPr/>
        </p:nvSpPr>
        <p:spPr>
          <a:xfrm>
            <a:off x="10392041" y="18817404"/>
            <a:ext cx="4068004" cy="1569660"/>
          </a:xfrm>
          <a:prstGeom prst="rect">
            <a:avLst/>
          </a:prstGeom>
          <a:noFill/>
        </p:spPr>
        <p:txBody>
          <a:bodyPr wrap="square" rtlCol="0">
            <a:spAutoFit/>
          </a:bodyPr>
          <a:lstStyle/>
          <a:p>
            <a:r>
              <a:rPr lang="en-GB" sz="2400" dirty="0">
                <a:latin typeface="Letter-join Print Plus 1" panose="02000805000000020003" pitchFamily="50" charset="0"/>
              </a:rPr>
              <a:t>Children take pride in their work by making choices in language and presentation to appeal to the reader</a:t>
            </a:r>
            <a:r>
              <a:rPr lang="en-GB" dirty="0"/>
              <a: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1607</Words>
  <Application>Microsoft Office PowerPoint</Application>
  <PresentationFormat>Custom</PresentationFormat>
  <Paragraphs>35</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Handy Casual</vt:lpstr>
      <vt:lpstr>Calibri</vt:lpstr>
      <vt:lpstr>Letter-join Print Plus 1</vt:lpstr>
      <vt:lpstr>Twinkl Italics</vt:lpstr>
      <vt:lpstr>Letter-join Print Plus 3</vt:lpstr>
      <vt:lpstr>Arial</vt:lpstr>
      <vt:lpstr>Comic Sans MS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8</cp:revision>
  <cp:lastPrinted>2026-01-27T16:34:27Z</cp:lastPrinted>
  <dcterms:created xsi:type="dcterms:W3CDTF">2006-08-16T00:00:00Z</dcterms:created>
  <dcterms:modified xsi:type="dcterms:W3CDTF">2026-09-22T14:56:53Z</dcterms:modified>
  <dc:identifier>DAGiKNmBJqc</dc:identifier>
</cp:coreProperties>
</file>