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Handy Casual" panose="020B0604020202020204" charset="0"/>
      <p:regular r:id="rId4"/>
    </p:embeddedFont>
    <p:embeddedFont>
      <p:font typeface="Letter-join Print Plus 1" panose="02000805000000020003" pitchFamily="50" charset="0"/>
      <p:regular r:id="rId5"/>
    </p:embeddedFont>
    <p:embeddedFont>
      <p:font typeface="Letter-join Print Plus 3" panose="02000805000000020003" pitchFamily="50" charset="0"/>
      <p:regular r:id="rId6"/>
    </p:embeddedFont>
    <p:embeddedFont>
      <p:font typeface="Twinkl Italics"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0" d="100"/>
          <a:sy n="40" d="100"/>
        </p:scale>
        <p:origin x="1512" y="-12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4.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undo custSel modSld">
      <pc:chgData name="Woodward, Mrs C (Church Gresley Infants)" userId="6dc62939-81bb-4fe1-bfed-73dcd430b91f" providerId="ADAL" clId="{97F66F10-B384-479A-A097-AD5B6A495FFD}" dt="2026-09-22T09:06:13.461" v="67" actId="255"/>
      <pc:docMkLst>
        <pc:docMk/>
      </pc:docMkLst>
      <pc:sldChg chg="delSp modSp mod">
        <pc:chgData name="Woodward, Mrs C (Church Gresley Infants)" userId="6dc62939-81bb-4fe1-bfed-73dcd430b91f" providerId="ADAL" clId="{97F66F10-B384-479A-A097-AD5B6A495FFD}" dt="2026-09-22T09:03:52.122" v="43" actId="1076"/>
        <pc:sldMkLst>
          <pc:docMk/>
          <pc:sldMk cId="0" sldId="256"/>
        </pc:sldMkLst>
        <pc:spChg chg="mod">
          <ac:chgData name="Woodward, Mrs C (Church Gresley Infants)" userId="6dc62939-81bb-4fe1-bfed-73dcd430b91f" providerId="ADAL" clId="{97F66F10-B384-479A-A097-AD5B6A495FFD}" dt="2026-09-22T09:01:00.664" v="6" actId="1076"/>
          <ac:spMkLst>
            <pc:docMk/>
            <pc:sldMk cId="0" sldId="256"/>
            <ac:spMk id="11" creationId="{C6915EF9-BE9F-2126-EC58-D112D0E935EC}"/>
          </ac:spMkLst>
        </pc:spChg>
        <pc:spChg chg="mod">
          <ac:chgData name="Woodward, Mrs C (Church Gresley Infants)" userId="6dc62939-81bb-4fe1-bfed-73dcd430b91f" providerId="ADAL" clId="{97F66F10-B384-479A-A097-AD5B6A495FFD}" dt="2026-09-22T09:02:51.023" v="31" actId="20577"/>
          <ac:spMkLst>
            <pc:docMk/>
            <pc:sldMk cId="0" sldId="256"/>
            <ac:spMk id="13" creationId="{2A53811E-4D7E-8701-A115-67774A8673E9}"/>
          </ac:spMkLst>
        </pc:spChg>
        <pc:spChg chg="mod">
          <ac:chgData name="Woodward, Mrs C (Church Gresley Infants)" userId="6dc62939-81bb-4fe1-bfed-73dcd430b91f" providerId="ADAL" clId="{97F66F10-B384-479A-A097-AD5B6A495FFD}" dt="2026-09-22T09:03:24.865" v="36" actId="1076"/>
          <ac:spMkLst>
            <pc:docMk/>
            <pc:sldMk cId="0" sldId="256"/>
            <ac:spMk id="44" creationId="{93B40924-FB93-AFCF-15DE-49D3FE700152}"/>
          </ac:spMkLst>
        </pc:spChg>
        <pc:spChg chg="mod">
          <ac:chgData name="Woodward, Mrs C (Church Gresley Infants)" userId="6dc62939-81bb-4fe1-bfed-73dcd430b91f" providerId="ADAL" clId="{97F66F10-B384-479A-A097-AD5B6A495FFD}" dt="2026-09-22T09:03:52.122" v="43" actId="1076"/>
          <ac:spMkLst>
            <pc:docMk/>
            <pc:sldMk cId="0" sldId="256"/>
            <ac:spMk id="45" creationId="{B1F62FD3-DE59-D20C-8395-2DB26B3B8BEE}"/>
          </ac:spMkLst>
        </pc:spChg>
        <pc:spChg chg="mod">
          <ac:chgData name="Woodward, Mrs C (Church Gresley Infants)" userId="6dc62939-81bb-4fe1-bfed-73dcd430b91f" providerId="ADAL" clId="{97F66F10-B384-479A-A097-AD5B6A495FFD}" dt="2026-09-22T09:00:33.677" v="3" actId="1076"/>
          <ac:spMkLst>
            <pc:docMk/>
            <pc:sldMk cId="0" sldId="256"/>
            <ac:spMk id="51" creationId="{2A161604-DE1D-724B-343F-8AD3D25087D4}"/>
          </ac:spMkLst>
        </pc:spChg>
        <pc:spChg chg="del">
          <ac:chgData name="Woodward, Mrs C (Church Gresley Infants)" userId="6dc62939-81bb-4fe1-bfed-73dcd430b91f" providerId="ADAL" clId="{97F66F10-B384-479A-A097-AD5B6A495FFD}" dt="2026-09-22T09:00:23.122" v="0" actId="478"/>
          <ac:spMkLst>
            <pc:docMk/>
            <pc:sldMk cId="0" sldId="256"/>
            <ac:spMk id="54" creationId="{DA45611C-C0F4-2E46-8258-6DB784A6CF1D}"/>
          </ac:spMkLst>
        </pc:spChg>
        <pc:spChg chg="mod">
          <ac:chgData name="Woodward, Mrs C (Church Gresley Infants)" userId="6dc62939-81bb-4fe1-bfed-73dcd430b91f" providerId="ADAL" clId="{97F66F10-B384-479A-A097-AD5B6A495FFD}" dt="2026-09-22T09:03:14.899" v="34" actId="14100"/>
          <ac:spMkLst>
            <pc:docMk/>
            <pc:sldMk cId="0" sldId="256"/>
            <ac:spMk id="57" creationId="{2E1B40DA-36D5-C458-41E2-113F8B024451}"/>
          </ac:spMkLst>
        </pc:spChg>
        <pc:grpChg chg="mod">
          <ac:chgData name="Woodward, Mrs C (Church Gresley Infants)" userId="6dc62939-81bb-4fe1-bfed-73dcd430b91f" providerId="ADAL" clId="{97F66F10-B384-479A-A097-AD5B6A495FFD}" dt="2026-09-22T09:00:31.468" v="2" actId="1076"/>
          <ac:grpSpMkLst>
            <pc:docMk/>
            <pc:sldMk cId="0" sldId="256"/>
            <ac:grpSpMk id="2" creationId="{00000000-0000-0000-0000-000000000000}"/>
          </ac:grpSpMkLst>
        </pc:grpChg>
        <pc:grpChg chg="mod">
          <ac:chgData name="Woodward, Mrs C (Church Gresley Infants)" userId="6dc62939-81bb-4fe1-bfed-73dcd430b91f" providerId="ADAL" clId="{97F66F10-B384-479A-A097-AD5B6A495FFD}" dt="2026-09-22T09:02:13.137" v="25" actId="1076"/>
          <ac:grpSpMkLst>
            <pc:docMk/>
            <pc:sldMk cId="0" sldId="256"/>
            <ac:grpSpMk id="5" creationId="{00000000-0000-0000-0000-000000000000}"/>
          </ac:grpSpMkLst>
        </pc:grpChg>
        <pc:grpChg chg="mod">
          <ac:chgData name="Woodward, Mrs C (Church Gresley Infants)" userId="6dc62939-81bb-4fe1-bfed-73dcd430b91f" providerId="ADAL" clId="{97F66F10-B384-479A-A097-AD5B6A495FFD}" dt="2026-09-22T09:00:28.699" v="1" actId="1076"/>
          <ac:grpSpMkLst>
            <pc:docMk/>
            <pc:sldMk cId="0" sldId="256"/>
            <ac:grpSpMk id="15" creationId="{00000000-0000-0000-0000-000000000000}"/>
          </ac:grpSpMkLst>
        </pc:grpChg>
        <pc:grpChg chg="mod">
          <ac:chgData name="Woodward, Mrs C (Church Gresley Infants)" userId="6dc62939-81bb-4fe1-bfed-73dcd430b91f" providerId="ADAL" clId="{97F66F10-B384-479A-A097-AD5B6A495FFD}" dt="2026-09-22T09:01:06.389" v="7" actId="1076"/>
          <ac:grpSpMkLst>
            <pc:docMk/>
            <pc:sldMk cId="0" sldId="256"/>
            <ac:grpSpMk id="20" creationId="{00000000-0000-0000-0000-000000000000}"/>
          </ac:grpSpMkLst>
        </pc:grpChg>
        <pc:picChg chg="mod">
          <ac:chgData name="Woodward, Mrs C (Church Gresley Infants)" userId="6dc62939-81bb-4fe1-bfed-73dcd430b91f" providerId="ADAL" clId="{97F66F10-B384-479A-A097-AD5B6A495FFD}" dt="2026-09-22T09:03:47.699" v="42" actId="14100"/>
          <ac:picMkLst>
            <pc:docMk/>
            <pc:sldMk cId="0" sldId="256"/>
            <ac:picMk id="14" creationId="{23DEDD09-E730-14F0-1212-92D5094D0B80}"/>
          </ac:picMkLst>
        </pc:picChg>
        <pc:picChg chg="mod">
          <ac:chgData name="Woodward, Mrs C (Church Gresley Infants)" userId="6dc62939-81bb-4fe1-bfed-73dcd430b91f" providerId="ADAL" clId="{97F66F10-B384-479A-A097-AD5B6A495FFD}" dt="2026-09-22T09:01:33.819" v="12" actId="1076"/>
          <ac:picMkLst>
            <pc:docMk/>
            <pc:sldMk cId="0" sldId="256"/>
            <ac:picMk id="29" creationId="{CDCF1F81-CBA5-998F-2B77-FCAA31DAE4B9}"/>
          </ac:picMkLst>
        </pc:picChg>
        <pc:picChg chg="mod">
          <ac:chgData name="Woodward, Mrs C (Church Gresley Infants)" userId="6dc62939-81bb-4fe1-bfed-73dcd430b91f" providerId="ADAL" clId="{97F66F10-B384-479A-A097-AD5B6A495FFD}" dt="2026-09-22T09:01:35.842" v="13" actId="1076"/>
          <ac:picMkLst>
            <pc:docMk/>
            <pc:sldMk cId="0" sldId="256"/>
            <ac:picMk id="31" creationId="{EFE00C52-4031-D6FC-CD56-950F83C5E454}"/>
          </ac:picMkLst>
        </pc:picChg>
        <pc:picChg chg="mod">
          <ac:chgData name="Woodward, Mrs C (Church Gresley Infants)" userId="6dc62939-81bb-4fe1-bfed-73dcd430b91f" providerId="ADAL" clId="{97F66F10-B384-479A-A097-AD5B6A495FFD}" dt="2026-09-22T09:01:37.442" v="14" actId="1076"/>
          <ac:picMkLst>
            <pc:docMk/>
            <pc:sldMk cId="0" sldId="256"/>
            <ac:picMk id="33" creationId="{59C52DB4-8FDB-9467-4961-A06EA5BA130F}"/>
          </ac:picMkLst>
        </pc:picChg>
        <pc:picChg chg="mod">
          <ac:chgData name="Woodward, Mrs C (Church Gresley Infants)" userId="6dc62939-81bb-4fe1-bfed-73dcd430b91f" providerId="ADAL" clId="{97F66F10-B384-479A-A097-AD5B6A495FFD}" dt="2026-09-22T09:01:38.582" v="15" actId="1076"/>
          <ac:picMkLst>
            <pc:docMk/>
            <pc:sldMk cId="0" sldId="256"/>
            <ac:picMk id="36" creationId="{45CE3F06-6068-EE6D-8830-F9B16F818724}"/>
          </ac:picMkLst>
        </pc:picChg>
        <pc:picChg chg="mod">
          <ac:chgData name="Woodward, Mrs C (Church Gresley Infants)" userId="6dc62939-81bb-4fe1-bfed-73dcd430b91f" providerId="ADAL" clId="{97F66F10-B384-479A-A097-AD5B6A495FFD}" dt="2026-09-22T09:01:39.829" v="16" actId="1076"/>
          <ac:picMkLst>
            <pc:docMk/>
            <pc:sldMk cId="0" sldId="256"/>
            <ac:picMk id="38" creationId="{38FD5B44-1C91-5863-2AAC-89FBBD10CBBC}"/>
          </ac:picMkLst>
        </pc:picChg>
        <pc:picChg chg="mod">
          <ac:chgData name="Woodward, Mrs C (Church Gresley Infants)" userId="6dc62939-81bb-4fe1-bfed-73dcd430b91f" providerId="ADAL" clId="{97F66F10-B384-479A-A097-AD5B6A495FFD}" dt="2026-09-22T09:01:41.435" v="17" actId="1076"/>
          <ac:picMkLst>
            <pc:docMk/>
            <pc:sldMk cId="0" sldId="256"/>
            <ac:picMk id="40" creationId="{D29A9943-6CAB-077C-F1D9-4F75631E68BD}"/>
          </ac:picMkLst>
        </pc:picChg>
        <pc:picChg chg="mod">
          <ac:chgData name="Woodward, Mrs C (Church Gresley Infants)" userId="6dc62939-81bb-4fe1-bfed-73dcd430b91f" providerId="ADAL" clId="{97F66F10-B384-479A-A097-AD5B6A495FFD}" dt="2026-09-22T09:03:27.125" v="37" actId="1076"/>
          <ac:picMkLst>
            <pc:docMk/>
            <pc:sldMk cId="0" sldId="256"/>
            <ac:picMk id="42" creationId="{C0BC3DF2-24A2-0D84-AFA7-47A5CE5BA4F8}"/>
          </ac:picMkLst>
        </pc:picChg>
        <pc:picChg chg="mod">
          <ac:chgData name="Woodward, Mrs C (Church Gresley Infants)" userId="6dc62939-81bb-4fe1-bfed-73dcd430b91f" providerId="ADAL" clId="{97F66F10-B384-479A-A097-AD5B6A495FFD}" dt="2026-09-22T09:03:20.890" v="35" actId="1076"/>
          <ac:picMkLst>
            <pc:docMk/>
            <pc:sldMk cId="0" sldId="256"/>
            <ac:picMk id="43" creationId="{BA3BFED5-667E-B916-BF44-15EE2C488492}"/>
          </ac:picMkLst>
        </pc:picChg>
      </pc:sldChg>
      <pc:sldChg chg="modSp mod">
        <pc:chgData name="Woodward, Mrs C (Church Gresley Infants)" userId="6dc62939-81bb-4fe1-bfed-73dcd430b91f" providerId="ADAL" clId="{97F66F10-B384-479A-A097-AD5B6A495FFD}" dt="2026-09-22T09:06:13.461" v="67" actId="255"/>
        <pc:sldMkLst>
          <pc:docMk/>
          <pc:sldMk cId="0" sldId="257"/>
        </pc:sldMkLst>
        <pc:spChg chg="mod">
          <ac:chgData name="Woodward, Mrs C (Church Gresley Infants)" userId="6dc62939-81bb-4fe1-bfed-73dcd430b91f" providerId="ADAL" clId="{97F66F10-B384-479A-A097-AD5B6A495FFD}" dt="2026-09-22T09:04:26.355" v="47" actId="207"/>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09:04:31.725" v="48"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09:04:50.102" v="51" actId="1076"/>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09:04:53.719" v="52" actId="1076"/>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09:05:08.288" v="57" actId="113"/>
          <ac:spMkLst>
            <pc:docMk/>
            <pc:sldMk cId="0" sldId="257"/>
            <ac:spMk id="39" creationId="{00000000-0000-0000-0000-000000000000}"/>
          </ac:spMkLst>
        </pc:spChg>
        <pc:spChg chg="mod">
          <ac:chgData name="Woodward, Mrs C (Church Gresley Infants)" userId="6dc62939-81bb-4fe1-bfed-73dcd430b91f" providerId="ADAL" clId="{97F66F10-B384-479A-A097-AD5B6A495FFD}" dt="2026-09-22T09:06:13.461" v="67" actId="255"/>
          <ac:spMkLst>
            <pc:docMk/>
            <pc:sldMk cId="0" sldId="257"/>
            <ac:spMk id="40" creationId="{00000000-0000-0000-0000-000000000000}"/>
          </ac:spMkLst>
        </pc:spChg>
        <pc:spChg chg="mod">
          <ac:chgData name="Woodward, Mrs C (Church Gresley Infants)" userId="6dc62939-81bb-4fe1-bfed-73dcd430b91f" providerId="ADAL" clId="{97F66F10-B384-479A-A097-AD5B6A495FFD}" dt="2026-09-22T09:04:14.333" v="45" actId="14100"/>
          <ac:spMkLst>
            <pc:docMk/>
            <pc:sldMk cId="0" sldId="257"/>
            <ac:spMk id="41" creationId="{1AC4ACCF-4D42-114C-4BED-F71FECB7D095}"/>
          </ac:spMkLst>
        </pc:spChg>
        <pc:spChg chg="mod">
          <ac:chgData name="Woodward, Mrs C (Church Gresley Infants)" userId="6dc62939-81bb-4fe1-bfed-73dcd430b91f" providerId="ADAL" clId="{97F66F10-B384-479A-A097-AD5B6A495FFD}" dt="2026-09-22T09:04:20.057" v="46" actId="1076"/>
          <ac:spMkLst>
            <pc:docMk/>
            <pc:sldMk cId="0" sldId="257"/>
            <ac:spMk id="49" creationId="{0A587AA6-0485-D47A-994D-AD038CA5DE5C}"/>
          </ac:spMkLst>
        </pc:spChg>
        <pc:grpChg chg="mod">
          <ac:chgData name="Woodward, Mrs C (Church Gresley Infants)" userId="6dc62939-81bb-4fe1-bfed-73dcd430b91f" providerId="ADAL" clId="{97F66F10-B384-479A-A097-AD5B6A495FFD}" dt="2026-09-22T09:04:56.271" v="54" actId="1076"/>
          <ac:grpSpMkLst>
            <pc:docMk/>
            <pc:sldMk cId="0" sldId="257"/>
            <ac:grpSpMk id="23" creationId="{00000000-0000-0000-0000-00000000000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emf"/><Relationship Id="rId11" Type="http://schemas.openxmlformats.org/officeDocument/2006/relationships/image" Target="../media/image10.png"/><Relationship Id="rId5" Type="http://schemas.openxmlformats.org/officeDocument/2006/relationships/image" Target="../media/image4.emf"/><Relationship Id="rId10" Type="http://schemas.openxmlformats.org/officeDocument/2006/relationships/image" Target="../media/image9.emf"/><Relationship Id="rId4" Type="http://schemas.openxmlformats.org/officeDocument/2006/relationships/image" Target="../media/image3.png"/><Relationship Id="rId9" Type="http://schemas.openxmlformats.org/officeDocument/2006/relationships/image" Target="../media/image8.emf"/></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428300" y="2747275"/>
            <a:ext cx="14354246" cy="3637954"/>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422776" y="7225984"/>
            <a:ext cx="14354246" cy="12845667"/>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202598" y="2270000"/>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632144" y="6617182"/>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PHONICS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852652" y="3398270"/>
            <a:ext cx="13751893" cy="270531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dirty="0"/>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622753" y="7611471"/>
            <a:ext cx="13826341" cy="5361579"/>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C6915EF9-BE9F-2126-EC58-D112D0E935EC}"/>
              </a:ext>
            </a:extLst>
          </p:cNvPr>
          <p:cNvSpPr txBox="1"/>
          <p:nvPr/>
        </p:nvSpPr>
        <p:spPr>
          <a:xfrm>
            <a:off x="992122" y="3484817"/>
            <a:ext cx="13708871" cy="2462213"/>
          </a:xfrm>
          <a:prstGeom prst="rect">
            <a:avLst/>
          </a:prstGeom>
          <a:noFill/>
        </p:spPr>
        <p:txBody>
          <a:bodyPr wrap="square" rtlCol="0">
            <a:spAutoFit/>
          </a:bodyPr>
          <a:lstStyle/>
          <a:p>
            <a:r>
              <a:rPr lang="en-GB" sz="2200" dirty="0">
                <a:latin typeface="Letter-join Print Plus 1" panose="02000805000000020003" pitchFamily="50" charset="0"/>
              </a:rPr>
              <a:t>At Church Gresley, we deliver daily phonics through a high‑quality, systematic programme that is implemented consistently to equip children with the skills they need to decode and become fluent, confident readers. Children are provided with books that are closely matched to their phonic stage so they can practise successfully and experience early reading success. Ongoing assessment enables staff to identify any gaps quickly, allowing timely and targeted intervention to help children keep up rather than catch up. Our approach ensures that expectations remain aspirational yet achievable, supporting the highest number of children possible to pass the phonics screening check.</a:t>
            </a:r>
          </a:p>
        </p:txBody>
      </p:sp>
      <p:sp>
        <p:nvSpPr>
          <p:cNvPr id="13" name="TextBox 12">
            <a:extLst>
              <a:ext uri="{FF2B5EF4-FFF2-40B4-BE49-F238E27FC236}">
                <a16:creationId xmlns:a16="http://schemas.microsoft.com/office/drawing/2014/main" id="{2A53811E-4D7E-8701-A115-67774A8673E9}"/>
              </a:ext>
            </a:extLst>
          </p:cNvPr>
          <p:cNvSpPr txBox="1"/>
          <p:nvPr/>
        </p:nvSpPr>
        <p:spPr>
          <a:xfrm>
            <a:off x="663906" y="8013562"/>
            <a:ext cx="13826340" cy="4401205"/>
          </a:xfrm>
          <a:prstGeom prst="rect">
            <a:avLst/>
          </a:prstGeom>
          <a:noFill/>
        </p:spPr>
        <p:txBody>
          <a:bodyPr wrap="square" rtlCol="0">
            <a:spAutoFit/>
          </a:bodyPr>
          <a:lstStyle/>
          <a:p>
            <a:r>
              <a:rPr lang="en-GB" sz="2000" dirty="0">
                <a:latin typeface="Letter-join Print Plus 1" panose="02000805000000020003" pitchFamily="50" charset="0"/>
              </a:rPr>
              <a:t>We believe that learning to read is key to academic success, and this is supported by research by the EEF (Education Endowment Foundation). Phonics teaching is recognised as an important component in the development of early reading skills, particularly for children from disadvantaged backgrounds. The EE F considers phonics to be one of the most secure, and best evidenced areas of pedagogy. High-quality phonics teaching provides children with skills to learn how to read (reading for practice), which enhances reading for meaning, and makes reading more pleasurable. Therefore, phonics is a vital part of our curriculum as it is the building block on which our reading curriculum is based on.</a:t>
            </a:r>
          </a:p>
          <a:p>
            <a:endParaRPr lang="en-GB" sz="2000" b="1" dirty="0">
              <a:latin typeface="Letter-join Print Plus 1" panose="02000805000000020003" pitchFamily="50" charset="0"/>
            </a:endParaRPr>
          </a:p>
          <a:p>
            <a:r>
              <a:rPr lang="en-GB" sz="2000" dirty="0">
                <a:latin typeface="Letter-join Print Plus 1" panose="02000805000000020003" pitchFamily="50" charset="0"/>
              </a:rPr>
              <a:t>A systematic approach - To allow our children to develop a strong phonic awareness and effective blending and decoding skills, we have chosen to use a DfE validated synthetic phonics programme called Essential Letters and Sounds. The programme is a systematic, synthetic approach to teaching phonics, with clear expectations</a:t>
            </a:r>
          </a:p>
          <a:p>
            <a:r>
              <a:rPr lang="en-GB" sz="2000" dirty="0">
                <a:latin typeface="Letter-join Print Plus 1" panose="02000805000000020003" pitchFamily="50" charset="0"/>
              </a:rPr>
              <a:t>that are laid out termly for Reception to Year 1.</a:t>
            </a:r>
          </a:p>
          <a:p>
            <a:r>
              <a:rPr lang="en-GB" sz="2000" dirty="0">
                <a:latin typeface="Letter-join Print Plus 1" panose="02000805000000020003" pitchFamily="50" charset="0"/>
              </a:rPr>
              <a:t>Access to appropriate books - Integrated into the programme are high-quality reading books published by Oxford University Press that match to each grapheme the children learn. We have also supplemented with Harper Collins reading books. This ensures that children apply their phonetic knowledge in context through writing and the use of high-quality reading texts.</a:t>
            </a:r>
          </a:p>
        </p:txBody>
      </p:sp>
      <p:pic>
        <p:nvPicPr>
          <p:cNvPr id="14" name="Picture 13">
            <a:extLst>
              <a:ext uri="{FF2B5EF4-FFF2-40B4-BE49-F238E27FC236}">
                <a16:creationId xmlns:a16="http://schemas.microsoft.com/office/drawing/2014/main" id="{23DEDD09-E730-14F0-1212-92D5094D0B80}"/>
              </a:ext>
            </a:extLst>
          </p:cNvPr>
          <p:cNvPicPr>
            <a:picLocks noChangeAspect="1"/>
          </p:cNvPicPr>
          <p:nvPr/>
        </p:nvPicPr>
        <p:blipFill>
          <a:blip r:embed="rId4"/>
          <a:stretch>
            <a:fillRect/>
          </a:stretch>
        </p:blipFill>
        <p:spPr>
          <a:xfrm>
            <a:off x="483430" y="16251630"/>
            <a:ext cx="14146139" cy="3669709"/>
          </a:xfrm>
          <a:prstGeom prst="rect">
            <a:avLst/>
          </a:prstGeom>
        </p:spPr>
      </p:pic>
      <p:sp>
        <p:nvSpPr>
          <p:cNvPr id="27" name="TextBox 26">
            <a:extLst>
              <a:ext uri="{FF2B5EF4-FFF2-40B4-BE49-F238E27FC236}">
                <a16:creationId xmlns:a16="http://schemas.microsoft.com/office/drawing/2014/main" id="{358EA03B-74B2-838B-A81C-1B3A72D14BB6}"/>
              </a:ext>
            </a:extLst>
          </p:cNvPr>
          <p:cNvSpPr txBox="1"/>
          <p:nvPr/>
        </p:nvSpPr>
        <p:spPr>
          <a:xfrm>
            <a:off x="10299700" y="11830050"/>
            <a:ext cx="4586399" cy="646331"/>
          </a:xfrm>
          <a:prstGeom prst="rect">
            <a:avLst/>
          </a:prstGeom>
          <a:noFill/>
        </p:spPr>
        <p:txBody>
          <a:bodyPr wrap="square" rtlCol="0">
            <a:spAutoFit/>
          </a:bodyPr>
          <a:lstStyle/>
          <a:p>
            <a:endParaRPr lang="en-GB" dirty="0"/>
          </a:p>
          <a:p>
            <a:endParaRPr lang="en-GB" dirty="0"/>
          </a:p>
        </p:txBody>
      </p:sp>
      <p:pic>
        <p:nvPicPr>
          <p:cNvPr id="29" name="Picture 28">
            <a:extLst>
              <a:ext uri="{FF2B5EF4-FFF2-40B4-BE49-F238E27FC236}">
                <a16:creationId xmlns:a16="http://schemas.microsoft.com/office/drawing/2014/main" id="{CDCF1F81-CBA5-998F-2B77-FCAA31DAE4B9}"/>
              </a:ext>
            </a:extLst>
          </p:cNvPr>
          <p:cNvPicPr>
            <a:picLocks noChangeAspect="1"/>
          </p:cNvPicPr>
          <p:nvPr/>
        </p:nvPicPr>
        <p:blipFill>
          <a:blip r:embed="rId5"/>
          <a:stretch>
            <a:fillRect/>
          </a:stretch>
        </p:blipFill>
        <p:spPr>
          <a:xfrm>
            <a:off x="4486513" y="12531985"/>
            <a:ext cx="1738265" cy="688063"/>
          </a:xfrm>
          <a:prstGeom prst="rect">
            <a:avLst/>
          </a:prstGeom>
        </p:spPr>
      </p:pic>
      <p:pic>
        <p:nvPicPr>
          <p:cNvPr id="31" name="Picture 30">
            <a:extLst>
              <a:ext uri="{FF2B5EF4-FFF2-40B4-BE49-F238E27FC236}">
                <a16:creationId xmlns:a16="http://schemas.microsoft.com/office/drawing/2014/main" id="{EFE00C52-4031-D6FC-CD56-950F83C5E454}"/>
              </a:ext>
            </a:extLst>
          </p:cNvPr>
          <p:cNvPicPr>
            <a:picLocks noChangeAspect="1"/>
          </p:cNvPicPr>
          <p:nvPr/>
        </p:nvPicPr>
        <p:blipFill>
          <a:blip r:embed="rId6"/>
          <a:stretch>
            <a:fillRect/>
          </a:stretch>
        </p:blipFill>
        <p:spPr>
          <a:xfrm>
            <a:off x="6547917" y="12399947"/>
            <a:ext cx="1132603" cy="900934"/>
          </a:xfrm>
          <a:prstGeom prst="rect">
            <a:avLst/>
          </a:prstGeom>
        </p:spPr>
      </p:pic>
      <p:pic>
        <p:nvPicPr>
          <p:cNvPr id="33" name="Picture 32">
            <a:extLst>
              <a:ext uri="{FF2B5EF4-FFF2-40B4-BE49-F238E27FC236}">
                <a16:creationId xmlns:a16="http://schemas.microsoft.com/office/drawing/2014/main" id="{59C52DB4-8FDB-9467-4961-A06EA5BA130F}"/>
              </a:ext>
            </a:extLst>
          </p:cNvPr>
          <p:cNvPicPr>
            <a:picLocks noChangeAspect="1"/>
          </p:cNvPicPr>
          <p:nvPr/>
        </p:nvPicPr>
        <p:blipFill>
          <a:blip r:embed="rId7"/>
          <a:stretch>
            <a:fillRect/>
          </a:stretch>
        </p:blipFill>
        <p:spPr>
          <a:xfrm>
            <a:off x="7857506" y="12504442"/>
            <a:ext cx="1132603" cy="871806"/>
          </a:xfrm>
          <a:prstGeom prst="rect">
            <a:avLst/>
          </a:prstGeom>
        </p:spPr>
      </p:pic>
      <p:pic>
        <p:nvPicPr>
          <p:cNvPr id="36" name="Picture 35">
            <a:extLst>
              <a:ext uri="{FF2B5EF4-FFF2-40B4-BE49-F238E27FC236}">
                <a16:creationId xmlns:a16="http://schemas.microsoft.com/office/drawing/2014/main" id="{45CE3F06-6068-EE6D-8830-F9B16F818724}"/>
              </a:ext>
            </a:extLst>
          </p:cNvPr>
          <p:cNvPicPr>
            <a:picLocks noChangeAspect="1"/>
          </p:cNvPicPr>
          <p:nvPr/>
        </p:nvPicPr>
        <p:blipFill>
          <a:blip r:embed="rId8"/>
          <a:stretch>
            <a:fillRect/>
          </a:stretch>
        </p:blipFill>
        <p:spPr>
          <a:xfrm>
            <a:off x="9221140" y="12413499"/>
            <a:ext cx="1050202" cy="1068309"/>
          </a:xfrm>
          <a:prstGeom prst="rect">
            <a:avLst/>
          </a:prstGeom>
        </p:spPr>
      </p:pic>
      <p:pic>
        <p:nvPicPr>
          <p:cNvPr id="38" name="Picture 37">
            <a:extLst>
              <a:ext uri="{FF2B5EF4-FFF2-40B4-BE49-F238E27FC236}">
                <a16:creationId xmlns:a16="http://schemas.microsoft.com/office/drawing/2014/main" id="{38FD5B44-1C91-5863-2AAC-89FBBD10CBBC}"/>
              </a:ext>
            </a:extLst>
          </p:cNvPr>
          <p:cNvPicPr>
            <a:picLocks noChangeAspect="1"/>
          </p:cNvPicPr>
          <p:nvPr/>
        </p:nvPicPr>
        <p:blipFill>
          <a:blip r:embed="rId9"/>
          <a:stretch>
            <a:fillRect/>
          </a:stretch>
        </p:blipFill>
        <p:spPr>
          <a:xfrm>
            <a:off x="10530729" y="12495433"/>
            <a:ext cx="1665838" cy="941560"/>
          </a:xfrm>
          <a:prstGeom prst="rect">
            <a:avLst/>
          </a:prstGeom>
        </p:spPr>
      </p:pic>
      <p:pic>
        <p:nvPicPr>
          <p:cNvPr id="40" name="Picture 39">
            <a:extLst>
              <a:ext uri="{FF2B5EF4-FFF2-40B4-BE49-F238E27FC236}">
                <a16:creationId xmlns:a16="http://schemas.microsoft.com/office/drawing/2014/main" id="{D29A9943-6CAB-077C-F1D9-4F75631E68BD}"/>
              </a:ext>
            </a:extLst>
          </p:cNvPr>
          <p:cNvPicPr>
            <a:picLocks noChangeAspect="1"/>
          </p:cNvPicPr>
          <p:nvPr/>
        </p:nvPicPr>
        <p:blipFill>
          <a:blip r:embed="rId10"/>
          <a:stretch>
            <a:fillRect/>
          </a:stretch>
        </p:blipFill>
        <p:spPr>
          <a:xfrm>
            <a:off x="12246880" y="12347378"/>
            <a:ext cx="1629624" cy="1095469"/>
          </a:xfrm>
          <a:prstGeom prst="rect">
            <a:avLst/>
          </a:prstGeom>
        </p:spPr>
      </p:pic>
      <p:pic>
        <p:nvPicPr>
          <p:cNvPr id="42" name="Picture 41">
            <a:extLst>
              <a:ext uri="{FF2B5EF4-FFF2-40B4-BE49-F238E27FC236}">
                <a16:creationId xmlns:a16="http://schemas.microsoft.com/office/drawing/2014/main" id="{C0BC3DF2-24A2-0D84-AFA7-47A5CE5BA4F8}"/>
              </a:ext>
            </a:extLst>
          </p:cNvPr>
          <p:cNvPicPr>
            <a:picLocks noChangeAspect="1"/>
          </p:cNvPicPr>
          <p:nvPr/>
        </p:nvPicPr>
        <p:blipFill>
          <a:blip r:embed="rId11"/>
          <a:stretch>
            <a:fillRect/>
          </a:stretch>
        </p:blipFill>
        <p:spPr>
          <a:xfrm>
            <a:off x="527982" y="14174274"/>
            <a:ext cx="14098187" cy="1944066"/>
          </a:xfrm>
          <a:prstGeom prst="rect">
            <a:avLst/>
          </a:prstGeom>
        </p:spPr>
      </p:pic>
      <p:pic>
        <p:nvPicPr>
          <p:cNvPr id="43" name="Picture 42">
            <a:extLst>
              <a:ext uri="{FF2B5EF4-FFF2-40B4-BE49-F238E27FC236}">
                <a16:creationId xmlns:a16="http://schemas.microsoft.com/office/drawing/2014/main" id="{BA3BFED5-667E-B916-BF44-15EE2C488492}"/>
              </a:ext>
            </a:extLst>
          </p:cNvPr>
          <p:cNvPicPr>
            <a:picLocks noChangeAspect="1"/>
          </p:cNvPicPr>
          <p:nvPr/>
        </p:nvPicPr>
        <p:blipFill>
          <a:blip r:embed="rId12"/>
          <a:stretch>
            <a:fillRect/>
          </a:stretch>
        </p:blipFill>
        <p:spPr>
          <a:xfrm>
            <a:off x="635838" y="13385671"/>
            <a:ext cx="6499174" cy="635821"/>
          </a:xfrm>
          <a:prstGeom prst="rect">
            <a:avLst/>
          </a:prstGeom>
        </p:spPr>
      </p:pic>
      <p:sp>
        <p:nvSpPr>
          <p:cNvPr id="44" name="TextBox 43">
            <a:extLst>
              <a:ext uri="{FF2B5EF4-FFF2-40B4-BE49-F238E27FC236}">
                <a16:creationId xmlns:a16="http://schemas.microsoft.com/office/drawing/2014/main" id="{93B40924-FB93-AFCF-15DE-49D3FE700152}"/>
              </a:ext>
            </a:extLst>
          </p:cNvPr>
          <p:cNvSpPr txBox="1"/>
          <p:nvPr/>
        </p:nvSpPr>
        <p:spPr>
          <a:xfrm>
            <a:off x="645670" y="13461830"/>
            <a:ext cx="7331697" cy="523220"/>
          </a:xfrm>
          <a:prstGeom prst="rect">
            <a:avLst/>
          </a:prstGeom>
          <a:noFill/>
        </p:spPr>
        <p:txBody>
          <a:bodyPr wrap="square" rtlCol="0">
            <a:spAutoFit/>
          </a:bodyPr>
          <a:lstStyle/>
          <a:p>
            <a:r>
              <a:rPr lang="en-GB" sz="2800" b="1" dirty="0">
                <a:latin typeface="Letter-join Print Plus 1" panose="02000805000000020003" pitchFamily="50" charset="0"/>
              </a:rPr>
              <a:t>Progression Through The Programme</a:t>
            </a:r>
          </a:p>
        </p:txBody>
      </p:sp>
      <p:sp>
        <p:nvSpPr>
          <p:cNvPr id="45" name="TextBox 44">
            <a:extLst>
              <a:ext uri="{FF2B5EF4-FFF2-40B4-BE49-F238E27FC236}">
                <a16:creationId xmlns:a16="http://schemas.microsoft.com/office/drawing/2014/main" id="{B1F62FD3-DE59-D20C-8395-2DB26B3B8BEE}"/>
              </a:ext>
            </a:extLst>
          </p:cNvPr>
          <p:cNvSpPr txBox="1"/>
          <p:nvPr/>
        </p:nvSpPr>
        <p:spPr>
          <a:xfrm>
            <a:off x="566467" y="16321352"/>
            <a:ext cx="14228106" cy="3416320"/>
          </a:xfrm>
          <a:prstGeom prst="rect">
            <a:avLst/>
          </a:prstGeom>
          <a:noFill/>
        </p:spPr>
        <p:txBody>
          <a:bodyPr wrap="square" rtlCol="0">
            <a:spAutoFit/>
          </a:bodyPr>
          <a:lstStyle/>
          <a:p>
            <a:pPr algn="ctr"/>
            <a:r>
              <a:rPr lang="en-GB" b="1" dirty="0">
                <a:latin typeface="Letter-join Print Plus 1" panose="02000805000000020003" pitchFamily="50" charset="0"/>
              </a:rPr>
              <a:t>Rigorous practice</a:t>
            </a:r>
          </a:p>
          <a:p>
            <a:r>
              <a:rPr lang="en-GB" dirty="0">
                <a:latin typeface="Letter-join Print Plus 1" panose="02000805000000020003" pitchFamily="50" charset="0"/>
              </a:rPr>
              <a:t>In Reception and Year 1 phonics lessons you will see daily phonics taught and has a regular slot on all class timetables.</a:t>
            </a:r>
          </a:p>
          <a:p>
            <a:r>
              <a:rPr lang="en-GB" dirty="0">
                <a:latin typeface="Letter-join Print Plus 1" panose="02000805000000020003" pitchFamily="50" charset="0"/>
              </a:rPr>
              <a:t>Phonics is taught in whole class sessions led by the teacher, who explicitly models strategies &amp; skills. All teachers have access to high quality</a:t>
            </a:r>
          </a:p>
          <a:p>
            <a:r>
              <a:rPr lang="en-GB" dirty="0">
                <a:latin typeface="Letter-join Print Plus 1" panose="02000805000000020003" pitchFamily="50" charset="0"/>
              </a:rPr>
              <a:t>planning and resources. All lessons follow a consistent structure and  classes have a phonics wall. Children work independently or in guided</a:t>
            </a:r>
          </a:p>
          <a:p>
            <a:r>
              <a:rPr lang="en-GB" dirty="0">
                <a:latin typeface="Letter-join Print Plus 1" panose="02000805000000020003" pitchFamily="50" charset="0"/>
              </a:rPr>
              <a:t>groups. Children are encouraged to apply their phonics knowledge in other curriculum areas.</a:t>
            </a:r>
          </a:p>
          <a:p>
            <a:r>
              <a:rPr lang="en-GB" dirty="0">
                <a:latin typeface="Letter-join Print Plus 1" panose="02000805000000020003" pitchFamily="50" charset="0"/>
              </a:rPr>
              <a:t>Children have access to phonetically decodable books to read at home. Teachers ensure that all children make progress through the use of precision teaching and targeted intervention groups. These are led by TA’s. Children are assessed at the end of Year 1 using the Government Statutory Assessment known as the Phonics Screening Check. This screening check confirms whether a child has learnt phonic decoding to an appropriate standard and will identify sounds needing further support in Year 2. Children are assessed 1:1 by the English Lead, who is a familiar adult to them. Those who do not pass will continue their phonics lessons in Year 2 through interventions, with specific targets. This allows for them to consolidate and develop their confidence, within a group aimed at their specific ability, ready to retake the screening at the end of Y2.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610870" y="5193867"/>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75058" y="5530843"/>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43392" y="6547971"/>
            <a:ext cx="5482580" cy="1272143"/>
          </a:xfrm>
          <a:prstGeom prst="rect">
            <a:avLst/>
          </a:prstGeom>
        </p:spPr>
        <p:txBody>
          <a:bodyPr wrap="square" lIns="0" tIns="0" rIns="0" bIns="0" rtlCol="0" anchor="t">
            <a:spAutoFit/>
          </a:bodyPr>
          <a:lstStyle/>
          <a:p>
            <a:pPr algn="ctr">
              <a:lnSpc>
                <a:spcPts val="1960"/>
              </a:lnSpc>
            </a:pPr>
            <a:r>
              <a:rPr lang="en-US" sz="1600" b="1" dirty="0">
                <a:solidFill>
                  <a:srgbClr val="000000"/>
                </a:solidFill>
                <a:latin typeface="Letter-join Print Plus 1" panose="02000805000000020003" pitchFamily="50" charset="0"/>
                <a:ea typeface="Twinkl Italics"/>
                <a:cs typeface="Twinkl Italics"/>
                <a:sym typeface="Twinkl Italics"/>
              </a:rPr>
              <a:t>EXPLICIT INSTRUCTION</a:t>
            </a:r>
          </a:p>
          <a:p>
            <a:pPr algn="ctr">
              <a:lnSpc>
                <a:spcPts val="1960"/>
              </a:lnSpc>
            </a:pPr>
            <a:r>
              <a:rPr lang="en-GB" sz="1600" dirty="0">
                <a:solidFill>
                  <a:srgbClr val="000000"/>
                </a:solidFill>
                <a:latin typeface="Letter-join Print Plus 1" panose="02000805000000020003" pitchFamily="50" charset="0"/>
                <a:ea typeface="Twinkl Italics"/>
                <a:cs typeface="Twinkl Italics"/>
                <a:sym typeface="Twinkl Italics"/>
              </a:rPr>
              <a:t> </a:t>
            </a:r>
            <a:r>
              <a:rPr lang="en-GB" sz="1600" dirty="0">
                <a:solidFill>
                  <a:srgbClr val="FF0000"/>
                </a:solidFill>
                <a:latin typeface="Letter-join Print Plus 1" panose="02000805000000020003" pitchFamily="50" charset="0"/>
                <a:ea typeface="Twinkl Italics"/>
                <a:cs typeface="Twinkl Italics"/>
                <a:sym typeface="Twinkl Italics"/>
              </a:rPr>
              <a:t>Systematically introducing GPCs (grapheme–phoneme correspondences). Clear modelling of blending and segmenting.</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Repeating and practising tricky elements explicitly.</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Anticipating misconceptions (e.g., confusing similar digraphs</a:t>
            </a:r>
            <a:r>
              <a:rPr lang="en-GB" sz="1600" i="1" dirty="0">
                <a:solidFill>
                  <a:srgbClr val="FF0000"/>
                </a:solidFill>
                <a:latin typeface="Letter-join Print Plus 1" panose="02000805000000020003" pitchFamily="50" charset="0"/>
                <a:ea typeface="Twinkl Italics"/>
                <a:cs typeface="Twinkl Italics"/>
                <a:sym typeface="Twinkl Italics"/>
              </a:rPr>
              <a:t>).</a:t>
            </a:r>
            <a:endParaRPr lang="en-US" sz="1600" i="1" dirty="0">
              <a:solidFill>
                <a:srgbClr val="FF0000"/>
              </a:solidFill>
              <a:latin typeface="Twinkl Italics"/>
              <a:ea typeface="Twinkl Italics"/>
              <a:cs typeface="Twinkl Italics"/>
              <a:sym typeface="Twinkl Italics"/>
            </a:endParaRPr>
          </a:p>
        </p:txBody>
      </p:sp>
      <p:sp>
        <p:nvSpPr>
          <p:cNvPr id="31" name="TextBox 31"/>
          <p:cNvSpPr txBox="1"/>
          <p:nvPr/>
        </p:nvSpPr>
        <p:spPr>
          <a:xfrm>
            <a:off x="8276556" y="8256471"/>
            <a:ext cx="6027656" cy="1282402"/>
          </a:xfrm>
          <a:prstGeom prst="rect">
            <a:avLst/>
          </a:prstGeom>
        </p:spPr>
        <p:txBody>
          <a:bodyPr wrap="square" lIns="0" tIns="0" rIns="0" bIns="0" rtlCol="0" anchor="t">
            <a:spAutoFit/>
          </a:bodyPr>
          <a:lstStyle/>
          <a:p>
            <a:pPr algn="ctr">
              <a:lnSpc>
                <a:spcPts val="1960"/>
              </a:lnSpc>
            </a:pPr>
            <a:r>
              <a:rPr lang="en-US" sz="1600" b="1" dirty="0">
                <a:solidFill>
                  <a:srgbClr val="000000"/>
                </a:solidFill>
                <a:latin typeface="Letter-join Print Plus 1" panose="02000805000000020003" pitchFamily="50" charset="0"/>
                <a:ea typeface="Twinkl Italics"/>
                <a:cs typeface="Twinkl Italics"/>
                <a:sym typeface="Twinkl Italics"/>
              </a:rPr>
              <a:t>COGNITIVE AND METACOGNITIVE STRATEGIES</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Encouraging children to “think aloud” as they blend.</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Asking them to reflect: “What strategy helped you read that word?”</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Using repetition, prediction, and pattern-spotting. </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Reviewing sounds previously taught (activation of prior knowledge).</a:t>
            </a:r>
            <a:endParaRPr lang="en-US" sz="1600" dirty="0">
              <a:solidFill>
                <a:srgbClr val="FF0000"/>
              </a:solidFill>
              <a:latin typeface="Letter-join Print Plus 1" panose="02000805000000020003" pitchFamily="50" charset="0"/>
              <a:ea typeface="Twinkl Italics"/>
              <a:cs typeface="Twinkl Italics"/>
              <a:sym typeface="Twinkl Italics"/>
            </a:endParaRPr>
          </a:p>
        </p:txBody>
      </p:sp>
      <p:sp>
        <p:nvSpPr>
          <p:cNvPr id="32" name="TextBox 32"/>
          <p:cNvSpPr txBox="1"/>
          <p:nvPr/>
        </p:nvSpPr>
        <p:spPr>
          <a:xfrm>
            <a:off x="8107964" y="9840062"/>
            <a:ext cx="6097649" cy="1271438"/>
          </a:xfrm>
          <a:prstGeom prst="rect">
            <a:avLst/>
          </a:prstGeom>
        </p:spPr>
        <p:txBody>
          <a:bodyPr wrap="square" lIns="0" tIns="0" rIns="0" bIns="0" rtlCol="0" anchor="t">
            <a:spAutoFit/>
          </a:bodyPr>
          <a:lstStyle/>
          <a:p>
            <a:pPr algn="ctr">
              <a:lnSpc>
                <a:spcPts val="1960"/>
              </a:lnSpc>
            </a:pPr>
            <a:r>
              <a:rPr lang="en-US" sz="1600" b="1" dirty="0">
                <a:solidFill>
                  <a:srgbClr val="000000"/>
                </a:solidFill>
                <a:latin typeface="Letter-join Print Plus 1" panose="02000805000000020003" pitchFamily="50" charset="0"/>
                <a:ea typeface="Twinkl Italics"/>
                <a:cs typeface="Twinkl Italics"/>
                <a:sym typeface="Twinkl Italics"/>
              </a:rPr>
              <a:t>SCAFFOLDING</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Using sound mats, grapheme charts, and blending frames.</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Pre‑teaching tricky sounds for children who need more support.</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Using guided practice before independent reading.</a:t>
            </a:r>
          </a:p>
          <a:p>
            <a:pPr algn="ctr">
              <a:lnSpc>
                <a:spcPts val="1960"/>
              </a:lnSpc>
            </a:pPr>
            <a:r>
              <a:rPr lang="en-GB" sz="1600" dirty="0">
                <a:solidFill>
                  <a:srgbClr val="FF0000"/>
                </a:solidFill>
                <a:latin typeface="Letter-join Print Plus 1" panose="02000805000000020003" pitchFamily="50" charset="0"/>
                <a:ea typeface="Twinkl Italics"/>
                <a:cs typeface="Twinkl Italics"/>
                <a:sym typeface="Twinkl Italics"/>
              </a:rPr>
              <a:t>Removing scaffolds gradually as fluency improves</a:t>
            </a:r>
            <a:endParaRPr lang="en-US" sz="1600" dirty="0">
              <a:solidFill>
                <a:srgbClr val="FF0000"/>
              </a:solidFill>
              <a:latin typeface="Letter-join Print Plus 1" panose="02000805000000020003" pitchFamily="50" charset="0"/>
              <a:ea typeface="Twinkl Italics"/>
              <a:cs typeface="Twinkl Italics"/>
              <a:sym typeface="Twinkl Italics"/>
            </a:endParaRPr>
          </a:p>
        </p:txBody>
      </p:sp>
      <p:sp>
        <p:nvSpPr>
          <p:cNvPr id="33" name="TextBox 33"/>
          <p:cNvSpPr txBox="1"/>
          <p:nvPr/>
        </p:nvSpPr>
        <p:spPr>
          <a:xfrm>
            <a:off x="8304940" y="11545966"/>
            <a:ext cx="5864993" cy="1538883"/>
          </a:xfrm>
          <a:prstGeom prst="rect">
            <a:avLst/>
          </a:prstGeom>
        </p:spPr>
        <p:txBody>
          <a:bodyPr wrap="square" lIns="0" tIns="0" rIns="0" bIns="0" rtlCol="0" anchor="t">
            <a:spAutoFit/>
          </a:bodyPr>
          <a:lstStyle/>
          <a:p>
            <a:pPr algn="ctr">
              <a:lnSpc>
                <a:spcPts val="1960"/>
              </a:lnSpc>
            </a:pPr>
            <a:r>
              <a:rPr lang="en-US" sz="1600" b="1" dirty="0">
                <a:solidFill>
                  <a:srgbClr val="000000"/>
                </a:solidFill>
                <a:latin typeface="Letter-join Print Plus 1" panose="02000805000000020003" pitchFamily="50" charset="0"/>
                <a:ea typeface="Twinkl Italics"/>
                <a:cs typeface="Twinkl Italics"/>
                <a:sym typeface="Twinkl Italics"/>
              </a:rPr>
              <a:t>TECHNOLOGY</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Phonics software for practising blending.</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Voice‑recording tools (talking tins) so children can listen back to their reading.</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Interactive whiteboard resources for quick retrieval practice and to model segmenting and writing.</a:t>
            </a:r>
            <a:endParaRPr lang="en-US" sz="1600" b="1" dirty="0">
              <a:solidFill>
                <a:srgbClr val="FF0000"/>
              </a:solidFill>
              <a:latin typeface="Letter-join Print Plus 1" panose="02000805000000020003" pitchFamily="50" charset="0"/>
              <a:ea typeface="Twinkl Italics"/>
              <a:cs typeface="Twinkl Italics"/>
              <a:sym typeface="Twinkl Italics"/>
            </a:endParaRP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169574" y="13572232"/>
            <a:ext cx="6097649" cy="1271438"/>
          </a:xfrm>
          <a:prstGeom prst="rect">
            <a:avLst/>
          </a:prstGeom>
        </p:spPr>
        <p:txBody>
          <a:bodyPr wrap="square" lIns="0" tIns="0" rIns="0" bIns="0" rtlCol="0" anchor="t">
            <a:spAutoFit/>
          </a:bodyPr>
          <a:lstStyle/>
          <a:p>
            <a:pPr algn="ctr">
              <a:lnSpc>
                <a:spcPts val="1960"/>
              </a:lnSpc>
            </a:pPr>
            <a:r>
              <a:rPr lang="en-US" sz="1600" b="1" dirty="0">
                <a:solidFill>
                  <a:srgbClr val="000000"/>
                </a:solidFill>
                <a:latin typeface="Letter-join Print Plus 1" panose="02000805000000020003" pitchFamily="50" charset="0"/>
                <a:ea typeface="Twinkl Italics"/>
                <a:cs typeface="Twinkl Italics"/>
                <a:sym typeface="Twinkl Italics"/>
              </a:rPr>
              <a:t>FLEXIBLE GROUPING</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Regrouping children based on live assessment of GPC mastery.</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Running short, focused intervention groups.</a:t>
            </a:r>
          </a:p>
          <a:p>
            <a:pPr algn="ctr">
              <a:lnSpc>
                <a:spcPts val="1960"/>
              </a:lnSpc>
            </a:pPr>
            <a:r>
              <a:rPr lang="en-GB" sz="1600" b="1" dirty="0">
                <a:solidFill>
                  <a:srgbClr val="FF0000"/>
                </a:solidFill>
                <a:latin typeface="Letter-join Print Plus 1" panose="02000805000000020003" pitchFamily="50" charset="0"/>
                <a:ea typeface="Twinkl Italics"/>
                <a:cs typeface="Twinkl Italics"/>
                <a:sym typeface="Twinkl Italics"/>
              </a:rPr>
              <a:t>Pairing children to practise blending/segmenting.</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79286" y="5634796"/>
            <a:ext cx="6324926" cy="645690"/>
          </a:xfrm>
          <a:prstGeom prst="rect">
            <a:avLst/>
          </a:prstGeom>
        </p:spPr>
        <p:txBody>
          <a:bodyPr lIns="0" tIns="0" rIns="0" bIns="0" rtlCol="0" anchor="t">
            <a:spAutoFit/>
          </a:bodyPr>
          <a:lstStyle/>
          <a:p>
            <a:pPr algn="ctr">
              <a:lnSpc>
                <a:spcPts val="5740"/>
              </a:lnSpc>
              <a:spcBef>
                <a:spcPct val="0"/>
              </a:spcBef>
            </a:pPr>
            <a:r>
              <a:rPr lang="en-US" sz="3800" spc="123" dirty="0">
                <a:solidFill>
                  <a:srgbClr val="000000"/>
                </a:solidFill>
                <a:latin typeface="Handy Casual"/>
                <a:ea typeface="Handy Casual"/>
                <a:cs typeface="Handy Casual"/>
                <a:sym typeface="Handy Casual"/>
              </a:rPr>
              <a:t>EEF ‘5-A-DAY APPROACH’ IN PHONICS</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647791" y="5662809"/>
            <a:ext cx="5526092"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PHONICS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215900" y="1318434"/>
            <a:ext cx="15697199" cy="2668989"/>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796221"/>
            <a:ext cx="13304345" cy="370767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5BE272A-0F30-CFF1-C303-5F8FBFFC39C8}"/>
              </a:ext>
            </a:extLst>
          </p:cNvPr>
          <p:cNvSpPr txBox="1"/>
          <p:nvPr/>
        </p:nvSpPr>
        <p:spPr>
          <a:xfrm>
            <a:off x="-215900" y="1385120"/>
            <a:ext cx="15697199" cy="2677656"/>
          </a:xfrm>
          <a:prstGeom prst="rect">
            <a:avLst/>
          </a:prstGeom>
          <a:noFill/>
        </p:spPr>
        <p:txBody>
          <a:bodyPr wrap="square" rtlCol="0">
            <a:spAutoFit/>
          </a:bodyPr>
          <a:lstStyle/>
          <a:p>
            <a:r>
              <a:rPr lang="en-GB" sz="2400" dirty="0">
                <a:latin typeface="Letter-join Print Plus 1" panose="02000805000000020003" pitchFamily="50" charset="0"/>
              </a:rPr>
              <a:t>Children learn within a language-rich environment where they benefit from high‑quality interactions with adults. They are given regular opportunities to engage in carefully planned, challenging adult‑led tasks that help consolidate and deepen their learning. Through the implementation of Phase 1 activities, Both Nursery and Reception children develop a stronger understanding of vocabulary and language, enhance their listening skills, and improve their ability to communicate with others. These experiences also build their awareness of environmental and linguistic sounds while supporting clear expression of their thoughts, feelings and needs. In addition, children have access to a wide range of high‑quality books and mark‑making resources that further enrich their learning and promote early literacy skills.</a:t>
            </a:r>
          </a:p>
        </p:txBody>
      </p:sp>
      <p:sp>
        <p:nvSpPr>
          <p:cNvPr id="49" name="TextBox 48">
            <a:extLst>
              <a:ext uri="{FF2B5EF4-FFF2-40B4-BE49-F238E27FC236}">
                <a16:creationId xmlns:a16="http://schemas.microsoft.com/office/drawing/2014/main" id="{0A587AA6-0485-D47A-994D-AD038CA5DE5C}"/>
              </a:ext>
            </a:extLst>
          </p:cNvPr>
          <p:cNvSpPr txBox="1"/>
          <p:nvPr/>
        </p:nvSpPr>
        <p:spPr>
          <a:xfrm>
            <a:off x="770426" y="5904279"/>
            <a:ext cx="5280821" cy="8925520"/>
          </a:xfrm>
          <a:prstGeom prst="rect">
            <a:avLst/>
          </a:prstGeom>
          <a:noFill/>
        </p:spPr>
        <p:txBody>
          <a:bodyPr wrap="square" rtlCol="0">
            <a:spAutoFit/>
          </a:bodyPr>
          <a:lstStyle/>
          <a:p>
            <a:r>
              <a:rPr lang="en-GB" sz="2400" dirty="0">
                <a:latin typeface="Letter-join Print Plus 1" panose="02000805000000020003" pitchFamily="50" charset="0"/>
              </a:rPr>
              <a:t>Although we expect that the majority </a:t>
            </a:r>
            <a:r>
              <a:rPr lang="en-GB" sz="2200" dirty="0">
                <a:latin typeface="Letter-join Print Plus 1" panose="02000805000000020003" pitchFamily="50" charset="0"/>
              </a:rPr>
              <a:t>of children will have successfully completed the phonics programme by the end of Year 1, we recognise that some children may benefit from further instruction and we will ensure that high- quality phonics provision is in place for:</a:t>
            </a:r>
          </a:p>
          <a:p>
            <a:r>
              <a:rPr lang="en-GB" sz="2200" dirty="0">
                <a:latin typeface="Letter-join Print Plus 1" panose="02000805000000020003" pitchFamily="50" charset="0"/>
              </a:rPr>
              <a:t>• Children who did not pass the Year1/2 phonics screening check.</a:t>
            </a:r>
          </a:p>
          <a:p>
            <a:r>
              <a:rPr lang="en-GB" sz="2200" dirty="0">
                <a:latin typeface="Letter-join Print Plus 1" panose="02000805000000020003" pitchFamily="50" charset="0"/>
              </a:rPr>
              <a:t>• Children with SEND who are struggling with decoding.</a:t>
            </a:r>
          </a:p>
          <a:p>
            <a:r>
              <a:rPr lang="en-GB" sz="2200" dirty="0">
                <a:latin typeface="Letter-join Print Plus 1" panose="02000805000000020003" pitchFamily="50" charset="0"/>
              </a:rPr>
              <a:t>• Children who are pupil premium.</a:t>
            </a:r>
          </a:p>
          <a:p>
            <a:endParaRPr lang="en-GB" sz="2200" dirty="0">
              <a:latin typeface="Letter-join Print Plus 1" panose="02000805000000020003" pitchFamily="50" charset="0"/>
            </a:endParaRPr>
          </a:p>
          <a:p>
            <a:r>
              <a:rPr lang="en-GB" sz="2200" dirty="0">
                <a:latin typeface="Letter-join Print Plus 1" panose="02000805000000020003" pitchFamily="50" charset="0"/>
              </a:rPr>
              <a:t>These interventions will look different for different children. In Rec-Y2 you may see:</a:t>
            </a:r>
          </a:p>
          <a:p>
            <a:r>
              <a:rPr lang="en-GB" sz="2200" dirty="0">
                <a:latin typeface="Letter-join Print Plus 1" panose="02000805000000020003" pitchFamily="50" charset="0"/>
              </a:rPr>
              <a:t>• 1:1 precision teaching sessions.</a:t>
            </a:r>
          </a:p>
          <a:p>
            <a:r>
              <a:rPr lang="en-GB" sz="2200" dirty="0">
                <a:latin typeface="Letter-join Print Plus 1" panose="02000805000000020003" pitchFamily="50" charset="0"/>
              </a:rPr>
              <a:t>• 1:1 interventions focused on blending and segmenting.</a:t>
            </a:r>
          </a:p>
          <a:p>
            <a:r>
              <a:rPr lang="en-GB" sz="2200" dirty="0">
                <a:latin typeface="Letter-join Print Plus 1" panose="02000805000000020003" pitchFamily="50" charset="0"/>
              </a:rPr>
              <a:t>• Small group interventions focused on teaching graphemes/blending and segmenting.</a:t>
            </a:r>
          </a:p>
          <a:p>
            <a:r>
              <a:rPr lang="en-GB" sz="2200" dirty="0">
                <a:latin typeface="Letter-join Print Plus 1" panose="02000805000000020003" pitchFamily="50" charset="0"/>
              </a:rPr>
              <a:t>• Pupil premium children, in small groups, specific to their phonic ability focused on teaching graphemes/blending and segmenting.</a:t>
            </a:r>
          </a:p>
        </p:txBody>
      </p:sp>
      <p:sp>
        <p:nvSpPr>
          <p:cNvPr id="13" name="TextBox 12">
            <a:extLst>
              <a:ext uri="{FF2B5EF4-FFF2-40B4-BE49-F238E27FC236}">
                <a16:creationId xmlns:a16="http://schemas.microsoft.com/office/drawing/2014/main" id="{082DEEB1-7AE1-4454-0D21-80B8859D1421}"/>
              </a:ext>
            </a:extLst>
          </p:cNvPr>
          <p:cNvSpPr txBox="1"/>
          <p:nvPr/>
        </p:nvSpPr>
        <p:spPr>
          <a:xfrm>
            <a:off x="1069199" y="16910312"/>
            <a:ext cx="13136416" cy="3108543"/>
          </a:xfrm>
          <a:prstGeom prst="rect">
            <a:avLst/>
          </a:prstGeom>
          <a:noFill/>
        </p:spPr>
        <p:txBody>
          <a:bodyPr wrap="square" rtlCol="0">
            <a:spAutoFit/>
          </a:bodyPr>
          <a:lstStyle/>
          <a:p>
            <a:r>
              <a:rPr lang="en-GB" sz="2800" dirty="0">
                <a:latin typeface="Letter-join Print Plus 1" panose="02000805000000020003" pitchFamily="50" charset="0"/>
              </a:rPr>
              <a:t>Children develop the ability to decode, segment and blend with confidence. By the end of Year 1, they are ready to move from learning to read to reading to learn. Because books are closely matched to their phonic knowledge, children experience success and become more willing, motivated readers. Through timely and high‑quality interventions, the majority of children become fluent, confident readers by the end of Key Stage 1. As a result, a high proportion of children achieve the expected standard in the Year 1 Phonics Screening Check.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1176</Words>
  <Application>Microsoft Office PowerPoint</Application>
  <PresentationFormat>Custom</PresentationFormat>
  <Paragraphs>54</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Calibri</vt:lpstr>
      <vt:lpstr>Handy Casual</vt:lpstr>
      <vt:lpstr>Letter-join Print Plus 3</vt:lpstr>
      <vt:lpstr>Arial</vt:lpstr>
      <vt:lpstr>Letter-join Print Plus 1</vt:lpstr>
      <vt:lpstr>Twinkl Italics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8</cp:revision>
  <cp:lastPrinted>2026-03-27T14:21:13Z</cp:lastPrinted>
  <dcterms:created xsi:type="dcterms:W3CDTF">2006-08-16T00:00:00Z</dcterms:created>
  <dcterms:modified xsi:type="dcterms:W3CDTF">2026-09-22T09:06:13Z</dcterms:modified>
  <dc:identifier>DAGiKNmBJqc</dc:identifier>
</cp:coreProperties>
</file>