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Handy Casual" panose="020B0604020202020204" charset="0"/>
      <p:regular r:id="rId4"/>
    </p:embeddedFont>
    <p:embeddedFont>
      <p:font typeface="Letter-join Print Plus 1" panose="02000805000000020003" pitchFamily="50" charset="0"/>
      <p:regular r:id="rId5"/>
    </p:embeddedFont>
    <p:embeddedFont>
      <p:font typeface="Letter-join Print Plus 3" panose="02000805000000020003" pitchFamily="50" charset="0"/>
      <p:regular r:id="rId6"/>
    </p:embeddedFont>
    <p:embeddedFont>
      <p:font typeface="Twinkl Italics"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2BABDA-EB06-446B-813C-137A4735497D}" v="1" dt="2026-09-22T08:32:44.5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0" d="100"/>
          <a:sy n="40" d="100"/>
        </p:scale>
        <p:origin x="1512" y="-12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font" Target="fonts/font4.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custSel modSld">
      <pc:chgData name="Woodward, Mrs C (Church Gresley Infants)" userId="6dc62939-81bb-4fe1-bfed-73dcd430b91f" providerId="ADAL" clId="{97F66F10-B384-479A-A097-AD5B6A495FFD}" dt="2026-09-22T08:51:15.336" v="92" actId="255"/>
      <pc:docMkLst>
        <pc:docMk/>
      </pc:docMkLst>
      <pc:sldChg chg="delSp modSp mod">
        <pc:chgData name="Woodward, Mrs C (Church Gresley Infants)" userId="6dc62939-81bb-4fe1-bfed-73dcd430b91f" providerId="ADAL" clId="{97F66F10-B384-479A-A097-AD5B6A495FFD}" dt="2026-09-22T08:31:15.868" v="24" actId="14100"/>
        <pc:sldMkLst>
          <pc:docMk/>
          <pc:sldMk cId="0" sldId="256"/>
        </pc:sldMkLst>
        <pc:spChg chg="del mod">
          <ac:chgData name="Woodward, Mrs C (Church Gresley Infants)" userId="6dc62939-81bb-4fe1-bfed-73dcd430b91f" providerId="ADAL" clId="{97F66F10-B384-479A-A097-AD5B6A495FFD}" dt="2026-09-22T08:29:38.112" v="6"/>
          <ac:spMkLst>
            <pc:docMk/>
            <pc:sldMk cId="0" sldId="256"/>
            <ac:spMk id="11" creationId="{FC5C880D-0CE5-B8A8-878B-B58FDBA305FA}"/>
          </ac:spMkLst>
        </pc:spChg>
        <pc:spChg chg="mod">
          <ac:chgData name="Woodward, Mrs C (Church Gresley Infants)" userId="6dc62939-81bb-4fe1-bfed-73dcd430b91f" providerId="ADAL" clId="{97F66F10-B384-479A-A097-AD5B6A495FFD}" dt="2026-09-22T08:30:28.778" v="14" actId="1076"/>
          <ac:spMkLst>
            <pc:docMk/>
            <pc:sldMk cId="0" sldId="256"/>
            <ac:spMk id="12" creationId="{5097AC54-8532-B72B-2C56-E13D2F50E04B}"/>
          </ac:spMkLst>
        </pc:spChg>
        <pc:spChg chg="mod">
          <ac:chgData name="Woodward, Mrs C (Church Gresley Infants)" userId="6dc62939-81bb-4fe1-bfed-73dcd430b91f" providerId="ADAL" clId="{97F66F10-B384-479A-A097-AD5B6A495FFD}" dt="2026-09-22T08:31:02.708" v="22" actId="14100"/>
          <ac:spMkLst>
            <pc:docMk/>
            <pc:sldMk cId="0" sldId="256"/>
            <ac:spMk id="13" creationId="{ACDBA247-EB3E-6C17-784B-A230F08F428D}"/>
          </ac:spMkLst>
        </pc:spChg>
        <pc:spChg chg="mod">
          <ac:chgData name="Woodward, Mrs C (Church Gresley Infants)" userId="6dc62939-81bb-4fe1-bfed-73dcd430b91f" providerId="ADAL" clId="{97F66F10-B384-479A-A097-AD5B6A495FFD}" dt="2026-09-22T08:30:03.576" v="11" actId="14100"/>
          <ac:spMkLst>
            <pc:docMk/>
            <pc:sldMk cId="0" sldId="256"/>
            <ac:spMk id="51" creationId="{2A161604-DE1D-724B-343F-8AD3D25087D4}"/>
          </ac:spMkLst>
        </pc:spChg>
        <pc:spChg chg="del mod">
          <ac:chgData name="Woodward, Mrs C (Church Gresley Infants)" userId="6dc62939-81bb-4fe1-bfed-73dcd430b91f" providerId="ADAL" clId="{97F66F10-B384-479A-A097-AD5B6A495FFD}" dt="2026-09-22T08:29:38.109" v="4" actId="478"/>
          <ac:spMkLst>
            <pc:docMk/>
            <pc:sldMk cId="0" sldId="256"/>
            <ac:spMk id="54" creationId="{DA45611C-C0F4-2E46-8258-6DB784A6CF1D}"/>
          </ac:spMkLst>
        </pc:spChg>
        <pc:spChg chg="mod">
          <ac:chgData name="Woodward, Mrs C (Church Gresley Infants)" userId="6dc62939-81bb-4fe1-bfed-73dcd430b91f" providerId="ADAL" clId="{97F66F10-B384-479A-A097-AD5B6A495FFD}" dt="2026-09-22T08:31:15.868" v="24" actId="14100"/>
          <ac:spMkLst>
            <pc:docMk/>
            <pc:sldMk cId="0" sldId="256"/>
            <ac:spMk id="57" creationId="{2E1B40DA-36D5-C458-41E2-113F8B024451}"/>
          </ac:spMkLst>
        </pc:spChg>
        <pc:grpChg chg="mod">
          <ac:chgData name="Woodward, Mrs C (Church Gresley Infants)" userId="6dc62939-81bb-4fe1-bfed-73dcd430b91f" providerId="ADAL" clId="{97F66F10-B384-479A-A097-AD5B6A495FFD}" dt="2026-09-22T08:29:47.671" v="8" actId="1076"/>
          <ac:grpSpMkLst>
            <pc:docMk/>
            <pc:sldMk cId="0" sldId="256"/>
            <ac:grpSpMk id="2" creationId="{00000000-0000-0000-0000-000000000000}"/>
          </ac:grpSpMkLst>
        </pc:grpChg>
        <pc:grpChg chg="mod">
          <ac:chgData name="Woodward, Mrs C (Church Gresley Infants)" userId="6dc62939-81bb-4fe1-bfed-73dcd430b91f" providerId="ADAL" clId="{97F66F10-B384-479A-A097-AD5B6A495FFD}" dt="2026-09-22T08:30:34.818" v="15" actId="1076"/>
          <ac:grpSpMkLst>
            <pc:docMk/>
            <pc:sldMk cId="0" sldId="256"/>
            <ac:grpSpMk id="5" creationId="{00000000-0000-0000-0000-000000000000}"/>
          </ac:grpSpMkLst>
        </pc:grpChg>
        <pc:grpChg chg="mod">
          <ac:chgData name="Woodward, Mrs C (Church Gresley Infants)" userId="6dc62939-81bb-4fe1-bfed-73dcd430b91f" providerId="ADAL" clId="{97F66F10-B384-479A-A097-AD5B6A495FFD}" dt="2026-09-22T08:29:43.074" v="7" actId="1076"/>
          <ac:grpSpMkLst>
            <pc:docMk/>
            <pc:sldMk cId="0" sldId="256"/>
            <ac:grpSpMk id="15" creationId="{00000000-0000-0000-0000-000000000000}"/>
          </ac:grpSpMkLst>
        </pc:grpChg>
        <pc:grpChg chg="mod">
          <ac:chgData name="Woodward, Mrs C (Church Gresley Infants)" userId="6dc62939-81bb-4fe1-bfed-73dcd430b91f" providerId="ADAL" clId="{97F66F10-B384-479A-A097-AD5B6A495FFD}" dt="2026-09-22T08:30:37.859" v="16" actId="1076"/>
          <ac:grpSpMkLst>
            <pc:docMk/>
            <pc:sldMk cId="0" sldId="256"/>
            <ac:grpSpMk id="20" creationId="{00000000-0000-0000-0000-000000000000}"/>
          </ac:grpSpMkLst>
        </pc:grpChg>
      </pc:sldChg>
      <pc:sldChg chg="modSp mod">
        <pc:chgData name="Woodward, Mrs C (Church Gresley Infants)" userId="6dc62939-81bb-4fe1-bfed-73dcd430b91f" providerId="ADAL" clId="{97F66F10-B384-479A-A097-AD5B6A495FFD}" dt="2026-09-22T08:51:15.336" v="92" actId="255"/>
        <pc:sldMkLst>
          <pc:docMk/>
          <pc:sldMk cId="0" sldId="257"/>
        </pc:sldMkLst>
        <pc:spChg chg="mod">
          <ac:chgData name="Woodward, Mrs C (Church Gresley Infants)" userId="6dc62939-81bb-4fe1-bfed-73dcd430b91f" providerId="ADAL" clId="{97F66F10-B384-479A-A097-AD5B6A495FFD}" dt="2026-09-22T08:50:02.463" v="80" actId="1076"/>
          <ac:spMkLst>
            <pc:docMk/>
            <pc:sldMk cId="0" sldId="257"/>
            <ac:spMk id="13" creationId="{48EDE149-08D4-1316-7267-FE58EDFE6BA7}"/>
          </ac:spMkLst>
        </pc:spChg>
        <pc:spChg chg="mod">
          <ac:chgData name="Woodward, Mrs C (Church Gresley Infants)" userId="6dc62939-81bb-4fe1-bfed-73dcd430b91f" providerId="ADAL" clId="{97F66F10-B384-479A-A097-AD5B6A495FFD}" dt="2026-09-22T08:50:30.341" v="82" actId="33524"/>
          <ac:spMkLst>
            <pc:docMk/>
            <pc:sldMk cId="0" sldId="257"/>
            <ac:spMk id="14" creationId="{0B960985-3A95-D2DD-A8AB-6CEE3322CC01}"/>
          </ac:spMkLst>
        </pc:spChg>
        <pc:spChg chg="mod">
          <ac:chgData name="Woodward, Mrs C (Church Gresley Infants)" userId="6dc62939-81bb-4fe1-bfed-73dcd430b91f" providerId="ADAL" clId="{97F66F10-B384-479A-A097-AD5B6A495FFD}" dt="2026-09-22T08:32:00.486" v="38" actId="1076"/>
          <ac:spMkLst>
            <pc:docMk/>
            <pc:sldMk cId="0" sldId="257"/>
            <ac:spMk id="15" creationId="{A93C258C-B3DC-A5E8-FB85-E8D759B60FF9}"/>
          </ac:spMkLst>
        </pc:spChg>
        <pc:spChg chg="mod">
          <ac:chgData name="Woodward, Mrs C (Church Gresley Infants)" userId="6dc62939-81bb-4fe1-bfed-73dcd430b91f" providerId="ADAL" clId="{97F66F10-B384-479A-A097-AD5B6A495FFD}" dt="2026-09-22T08:39:04.036" v="60" actId="207"/>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08:39:20.642" v="64"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08:48:11.503" v="68" actId="255"/>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08:49:14.986" v="73" actId="1076"/>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08:49:40.746" v="78" actId="255"/>
          <ac:spMkLst>
            <pc:docMk/>
            <pc:sldMk cId="0" sldId="257"/>
            <ac:spMk id="39" creationId="{00000000-0000-0000-0000-000000000000}"/>
          </ac:spMkLst>
        </pc:spChg>
        <pc:spChg chg="mod">
          <ac:chgData name="Woodward, Mrs C (Church Gresley Infants)" userId="6dc62939-81bb-4fe1-bfed-73dcd430b91f" providerId="ADAL" clId="{97F66F10-B384-479A-A097-AD5B6A495FFD}" dt="2026-09-22T08:51:15.336" v="92" actId="255"/>
          <ac:spMkLst>
            <pc:docMk/>
            <pc:sldMk cId="0" sldId="257"/>
            <ac:spMk id="40" creationId="{00000000-0000-0000-0000-000000000000}"/>
          </ac:spMkLst>
        </pc:spChg>
        <pc:spChg chg="mod">
          <ac:chgData name="Woodward, Mrs C (Church Gresley Infants)" userId="6dc62939-81bb-4fe1-bfed-73dcd430b91f" providerId="ADAL" clId="{97F66F10-B384-479A-A097-AD5B6A495FFD}" dt="2026-09-22T08:32:44.583" v="53" actId="20578"/>
          <ac:spMkLst>
            <pc:docMk/>
            <pc:sldMk cId="0" sldId="257"/>
            <ac:spMk id="41" creationId="{1AC4ACCF-4D42-114C-4BED-F71FECB7D095}"/>
          </ac:spMkLst>
        </pc:spChg>
        <pc:spChg chg="mod">
          <ac:chgData name="Woodward, Mrs C (Church Gresley Infants)" userId="6dc62939-81bb-4fe1-bfed-73dcd430b91f" providerId="ADAL" clId="{97F66F10-B384-479A-A097-AD5B6A495FFD}" dt="2026-09-22T08:31:29.547" v="31" actId="20577"/>
          <ac:spMkLst>
            <pc:docMk/>
            <pc:sldMk cId="0" sldId="257"/>
            <ac:spMk id="43" creationId="{1F520B8C-7AB9-F4F9-B932-85EE5CDAE231}"/>
          </ac:spMkLst>
        </pc:spChg>
        <pc:spChg chg="mod">
          <ac:chgData name="Woodward, Mrs C (Church Gresley Infants)" userId="6dc62939-81bb-4fe1-bfed-73dcd430b91f" providerId="ADAL" clId="{97F66F10-B384-479A-A097-AD5B6A495FFD}" dt="2026-09-22T08:31:49.984" v="35" actId="14100"/>
          <ac:spMkLst>
            <pc:docMk/>
            <pc:sldMk cId="0" sldId="257"/>
            <ac:spMk id="44" creationId="{7ED31246-A2DB-EDD7-DF0B-CBCF2D5903C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551477" y="2759644"/>
            <a:ext cx="14354246" cy="3637954"/>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506453" y="6884865"/>
            <a:ext cx="14354246" cy="12845667"/>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90420" y="2104709"/>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723500" y="6520076"/>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HISTORY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741528" y="3113704"/>
            <a:ext cx="13751893" cy="301068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skills develop, their ability to independently answer questions is honed and a passion for discovery is created. We aim to provide an environment where children are encouraged to analyse the information they have gathered and allow them the freedom to develop their own opinions. We also want to give the children opportunities to report their knowledge and understanding in different ways. It is important that language is broadened through the curriculum and that the voice of the child is valued as a reporting method. </a:t>
            </a:r>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1175399" y="7860382"/>
            <a:ext cx="13106400" cy="8389268"/>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dirty="0"/>
          </a:p>
          <a:p>
            <a:r>
              <a:rPr lang="en-GB" dirty="0"/>
              <a:t> Our children in EYFS start with an understanding of the past that is centred on themselves and their families by sequencing events in stories and from their own lives. To continue this journey of discovery, children in key stage 1 learn about history in the local area. This includes the local pottery and mining heritage unique to Swadlincote. We expand further into significant events and people in both British and world history. Here we teach our children to sequence events chronologically and foster a deeper understanding of how significant events &amp; people have shaped our culture today. We teach our children to value our local culture, culture from across our nation and around the rest of the world. </a:t>
            </a:r>
          </a:p>
          <a:p>
            <a:r>
              <a:rPr lang="en-GB" dirty="0"/>
              <a:t>History teaching is mapped </a:t>
            </a:r>
          </a:p>
        </p:txBody>
      </p:sp>
      <p:sp>
        <p:nvSpPr>
          <p:cNvPr id="12" name="TextBox 11">
            <a:extLst>
              <a:ext uri="{FF2B5EF4-FFF2-40B4-BE49-F238E27FC236}">
                <a16:creationId xmlns:a16="http://schemas.microsoft.com/office/drawing/2014/main" id="{5097AC54-8532-B72B-2C56-E13D2F50E04B}"/>
              </a:ext>
            </a:extLst>
          </p:cNvPr>
          <p:cNvSpPr txBox="1"/>
          <p:nvPr/>
        </p:nvSpPr>
        <p:spPr>
          <a:xfrm>
            <a:off x="992122" y="3039489"/>
            <a:ext cx="13558223" cy="2739211"/>
          </a:xfrm>
          <a:prstGeom prst="rect">
            <a:avLst/>
          </a:prstGeom>
          <a:noFill/>
        </p:spPr>
        <p:txBody>
          <a:bodyPr wrap="square" rtlCol="0">
            <a:spAutoFit/>
          </a:bodyPr>
          <a:lstStyle/>
          <a:p>
            <a:endParaRPr lang="en-GB" dirty="0"/>
          </a:p>
          <a:p>
            <a:r>
              <a:rPr lang="en-GB" sz="2200" dirty="0">
                <a:latin typeface="Letter-join Print Plus 1" panose="02000805000000020003" pitchFamily="50" charset="0"/>
              </a:rPr>
              <a:t>Our mission is to foster a love of history. We want children to become investigators, discovering for themselves through various media sources – reading, websites, visits, inputs, enquiry, artefacts, and history days. As their investigative skills develop, their ability to independently answer questions is honed and a passion for discovery is created. We aim to provide an environment where children are encouraged to analyse the information they have gathered and allow them the freedom to develop their own opinions. We also want to give the children opportunities to report their knowledge and understanding in different ways. It is important that language is broadened through the curriculum and that the voice of the child is valued as a reporting method. </a:t>
            </a:r>
          </a:p>
        </p:txBody>
      </p:sp>
      <p:sp>
        <p:nvSpPr>
          <p:cNvPr id="13" name="TextBox 12">
            <a:extLst>
              <a:ext uri="{FF2B5EF4-FFF2-40B4-BE49-F238E27FC236}">
                <a16:creationId xmlns:a16="http://schemas.microsoft.com/office/drawing/2014/main" id="{ACDBA247-EB3E-6C17-784B-A230F08F428D}"/>
              </a:ext>
            </a:extLst>
          </p:cNvPr>
          <p:cNvSpPr txBox="1"/>
          <p:nvPr/>
        </p:nvSpPr>
        <p:spPr>
          <a:xfrm>
            <a:off x="1489259" y="7980399"/>
            <a:ext cx="12792539" cy="7478970"/>
          </a:xfrm>
          <a:prstGeom prst="rect">
            <a:avLst/>
          </a:prstGeom>
          <a:noFill/>
        </p:spPr>
        <p:txBody>
          <a:bodyPr wrap="square" rtlCol="0">
            <a:spAutoFit/>
          </a:bodyPr>
          <a:lstStyle/>
          <a:p>
            <a:endParaRPr lang="en-GB" sz="2400" dirty="0"/>
          </a:p>
          <a:p>
            <a:r>
              <a:rPr lang="en-GB" sz="2400" dirty="0">
                <a:latin typeface="Letter-join Print Plus 1" panose="02000805000000020003" pitchFamily="50" charset="0"/>
              </a:rPr>
              <a:t>Children in key stage 1 learn about history in the local area, significant events and people in both British and world history. We teach our children to sequence events chronologically and foster a deeper understanding of how significant events and people have shaped our world today. We teach our children to value our local culture, this includes the local pottery heritage unique to Swadlincote, and to value history from across our nation and around the rest of the world. </a:t>
            </a:r>
          </a:p>
          <a:p>
            <a:r>
              <a:rPr lang="en-GB" sz="2400" dirty="0">
                <a:latin typeface="Letter-join Print Plus 1" panose="02000805000000020003" pitchFamily="50" charset="0"/>
              </a:rPr>
              <a:t>History teaching is mapped on a progression of skills document, which enables pupils to build on and develop their skills each year. . In key stage one, history is taught in termly blocks and is the focus of a specific historical event, person or period of time which allows for strong cross-curricular links in all subjects. For example, themed cross-curricular topics include ‘The History of Chocolate,’ ‘The Great Fire of London’ and Swadlincote Potteries. </a:t>
            </a:r>
          </a:p>
          <a:p>
            <a:r>
              <a:rPr lang="en-GB" sz="2400" dirty="0">
                <a:latin typeface="Letter-join Print Plus 1" panose="02000805000000020003" pitchFamily="50" charset="0"/>
              </a:rPr>
              <a:t>At the beginning of a topic children can share their current knowledge and understanding and to re-visit previous work. Educational, immersive resources are linked to key questions and help to create a rich learning environment for each history focus. Through poetry, presentations, artwork, dance, models, and pictures we can bring to life the learning and understanding acquired and this presents an opportunity for children with strengths in different areas to demonstrate their progress. The development of vocabulary, including the use of historical terms, is a key aim of the school in every year group. It is important to us that the children get first hand learning opportunities through trips, artefacts and visitors to school.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5124450"/>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31461" y="5580153"/>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43392" y="6547971"/>
            <a:ext cx="5134224" cy="1287532"/>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marL="151131" lvl="1" algn="ctr">
              <a:lnSpc>
                <a:spcPts val="1960"/>
              </a:lnSpc>
              <a:spcBef>
                <a:spcPct val="0"/>
              </a:spcBef>
            </a:pPr>
            <a:r>
              <a:rPr lang="en-US" sz="1400" i="1" dirty="0">
                <a:solidFill>
                  <a:srgbClr val="000000"/>
                </a:solidFill>
                <a:latin typeface="Twinkl Italics"/>
                <a:sym typeface="Twinkl Italics"/>
              </a:rPr>
              <a:t>-</a:t>
            </a:r>
            <a:r>
              <a:rPr lang="en-US" dirty="0">
                <a:solidFill>
                  <a:srgbClr val="FF0000"/>
                </a:solidFill>
                <a:latin typeface="Letter-join Print Plus 1" panose="02000805000000020003" pitchFamily="50" charset="0"/>
                <a:sym typeface="Twinkl Italics"/>
              </a:rPr>
              <a:t>Clear a</a:t>
            </a:r>
            <a:r>
              <a:rPr lang="en-GB" dirty="0" err="1">
                <a:solidFill>
                  <a:srgbClr val="FF0000"/>
                </a:solidFill>
                <a:latin typeface="Letter-join Print Plus 1" panose="02000805000000020003" pitchFamily="50" charset="0"/>
              </a:rPr>
              <a:t>nd</a:t>
            </a:r>
            <a:r>
              <a:rPr lang="en-GB" dirty="0">
                <a:solidFill>
                  <a:srgbClr val="FF0000"/>
                </a:solidFill>
                <a:latin typeface="Letter-join Print Plus 1" panose="02000805000000020003" pitchFamily="50" charset="0"/>
              </a:rPr>
              <a:t> succinct explanations</a:t>
            </a:r>
          </a:p>
          <a:p>
            <a:pPr marL="151131" lvl="1" algn="ctr">
              <a:lnSpc>
                <a:spcPts val="1960"/>
              </a:lnSpc>
              <a:spcBef>
                <a:spcPct val="0"/>
              </a:spcBef>
            </a:pPr>
            <a:r>
              <a:rPr lang="en-GB" dirty="0">
                <a:solidFill>
                  <a:srgbClr val="FF0000"/>
                </a:solidFill>
                <a:latin typeface="Letter-join Print Plus 1" panose="02000805000000020003" pitchFamily="50" charset="0"/>
              </a:rPr>
              <a:t>-dual coding of key vocabulary</a:t>
            </a:r>
          </a:p>
          <a:p>
            <a:pPr marL="151131" lvl="1" algn="ctr">
              <a:lnSpc>
                <a:spcPts val="1960"/>
              </a:lnSpc>
              <a:spcBef>
                <a:spcPct val="0"/>
              </a:spcBef>
            </a:pPr>
            <a:r>
              <a:rPr lang="en-GB" dirty="0">
                <a:solidFill>
                  <a:srgbClr val="FF0000"/>
                </a:solidFill>
                <a:latin typeface="Letter-join Print Plus 1" panose="02000805000000020003" pitchFamily="50" charset="0"/>
              </a:rPr>
              <a:t>-visual representations</a:t>
            </a:r>
          </a:p>
          <a:p>
            <a:pPr marL="151131" lvl="1" algn="ctr">
              <a:lnSpc>
                <a:spcPts val="1960"/>
              </a:lnSpc>
              <a:spcBef>
                <a:spcPct val="0"/>
              </a:spcBef>
            </a:pPr>
            <a:r>
              <a:rPr lang="en-GB" dirty="0">
                <a:solidFill>
                  <a:srgbClr val="FF0000"/>
                </a:solidFill>
                <a:latin typeface="Letter-join Print Plus 1" panose="02000805000000020003" pitchFamily="50" charset="0"/>
              </a:rPr>
              <a:t>-active learning</a:t>
            </a:r>
            <a:endParaRPr lang="en-US" i="1" dirty="0">
              <a:solidFill>
                <a:srgbClr val="FF0000"/>
              </a:solidFill>
              <a:latin typeface="Letter-join Print Plus 1" panose="02000805000000020003" pitchFamily="50" charset="0"/>
              <a:ea typeface="Twinkl Italics"/>
              <a:cs typeface="Twinkl Italics"/>
              <a:sym typeface="Twinkl Italics"/>
            </a:endParaRPr>
          </a:p>
        </p:txBody>
      </p:sp>
      <p:sp>
        <p:nvSpPr>
          <p:cNvPr id="31" name="TextBox 31"/>
          <p:cNvSpPr txBox="1"/>
          <p:nvPr/>
        </p:nvSpPr>
        <p:spPr>
          <a:xfrm>
            <a:off x="8276556" y="8256471"/>
            <a:ext cx="5482580" cy="178439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algn="ctr">
              <a:lnSpc>
                <a:spcPts val="1960"/>
              </a:lnSpc>
            </a:pPr>
            <a:r>
              <a:rPr lang="en-US" sz="1400" i="1" dirty="0">
                <a:solidFill>
                  <a:srgbClr val="000000"/>
                </a:solidFill>
                <a:latin typeface="Twinkl Italics"/>
                <a:ea typeface="Twinkl Italics"/>
                <a:cs typeface="Twinkl Italics"/>
                <a:sym typeface="Twinkl Italics"/>
              </a:rPr>
              <a:t>-</a:t>
            </a:r>
            <a:r>
              <a:rPr lang="en-US" dirty="0">
                <a:solidFill>
                  <a:srgbClr val="FF0000"/>
                </a:solidFill>
                <a:latin typeface="Letter-join Print Plus 1" panose="02000805000000020003" pitchFamily="50" charset="0"/>
                <a:ea typeface="Twinkl Italics"/>
                <a:cs typeface="Twinkl Italics"/>
                <a:sym typeface="Twinkl Italics"/>
              </a:rPr>
              <a:t>tasks are chunked</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-teacher modelling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-mixed ability pairings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-retrieval tasks</a:t>
            </a:r>
          </a:p>
          <a:p>
            <a:pPr algn="ctr">
              <a:lnSpc>
                <a:spcPts val="1960"/>
              </a:lnSpc>
            </a:pPr>
            <a:endParaRPr lang="en-US" sz="1400" i="1" dirty="0">
              <a:solidFill>
                <a:srgbClr val="00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2" name="TextBox 32"/>
          <p:cNvSpPr txBox="1"/>
          <p:nvPr/>
        </p:nvSpPr>
        <p:spPr>
          <a:xfrm>
            <a:off x="8107966" y="10088307"/>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algn="ctr">
              <a:lnSpc>
                <a:spcPts val="1960"/>
              </a:lnSpc>
            </a:pPr>
            <a:r>
              <a:rPr lang="en-US" sz="1400" i="1" dirty="0">
                <a:solidFill>
                  <a:srgbClr val="000000"/>
                </a:solidFill>
                <a:latin typeface="Twinkl Italics"/>
                <a:ea typeface="Twinkl Italics"/>
                <a:cs typeface="Twinkl Italics"/>
                <a:sym typeface="Twinkl Italics"/>
              </a:rPr>
              <a:t>-</a:t>
            </a:r>
            <a:r>
              <a:rPr lang="en-US" sz="1600" dirty="0">
                <a:solidFill>
                  <a:srgbClr val="FF0000"/>
                </a:solidFill>
                <a:latin typeface="Letter-join Print Plus 1" panose="02000805000000020003" pitchFamily="50" charset="0"/>
                <a:ea typeface="Twinkl Italics"/>
                <a:cs typeface="Twinkl Italics"/>
                <a:sym typeface="Twinkl Italics"/>
              </a:rPr>
              <a:t>visual aids</a:t>
            </a:r>
          </a:p>
          <a:p>
            <a:pPr algn="ctr">
              <a:lnSpc>
                <a:spcPts val="1960"/>
              </a:lnSpc>
            </a:pPr>
            <a:r>
              <a:rPr lang="en-US" sz="1600" dirty="0">
                <a:solidFill>
                  <a:srgbClr val="FF0000"/>
                </a:solidFill>
                <a:latin typeface="Letter-join Print Plus 1" panose="02000805000000020003" pitchFamily="50" charset="0"/>
                <a:ea typeface="Twinkl Italics"/>
                <a:cs typeface="Twinkl Italics"/>
                <a:sym typeface="Twinkl Italics"/>
              </a:rPr>
              <a:t>-word mats</a:t>
            </a:r>
          </a:p>
          <a:p>
            <a:pPr algn="ctr">
              <a:lnSpc>
                <a:spcPts val="1960"/>
              </a:lnSpc>
            </a:pPr>
            <a:r>
              <a:rPr lang="en-US" sz="1600" dirty="0">
                <a:solidFill>
                  <a:srgbClr val="FF0000"/>
                </a:solidFill>
                <a:latin typeface="Letter-join Print Plus 1" panose="02000805000000020003" pitchFamily="50" charset="0"/>
                <a:ea typeface="Twinkl Italics"/>
                <a:cs typeface="Twinkl Italics"/>
                <a:sym typeface="Twinkl Italics"/>
              </a:rPr>
              <a:t>-dual coding</a:t>
            </a:r>
          </a:p>
          <a:p>
            <a:pPr algn="ctr">
              <a:lnSpc>
                <a:spcPts val="1960"/>
              </a:lnSpc>
            </a:pPr>
            <a:endParaRPr lang="en-US" sz="1400" i="1" dirty="0">
              <a:solidFill>
                <a:srgbClr val="00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3" name="TextBox 33"/>
          <p:cNvSpPr txBox="1"/>
          <p:nvPr/>
        </p:nvSpPr>
        <p:spPr>
          <a:xfrm>
            <a:off x="8378325" y="11598256"/>
            <a:ext cx="5134224" cy="1030090"/>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algn="ctr">
              <a:lnSpc>
                <a:spcPts val="1960"/>
              </a:lnSpc>
            </a:pPr>
            <a:r>
              <a:rPr lang="en-US" sz="1400" i="1" dirty="0">
                <a:solidFill>
                  <a:srgbClr val="000000"/>
                </a:solidFill>
                <a:latin typeface="Twinkl Italics"/>
                <a:ea typeface="Twinkl Italics"/>
                <a:cs typeface="Twinkl Italics"/>
                <a:sym typeface="Twinkl Italics"/>
              </a:rPr>
              <a:t>-</a:t>
            </a:r>
            <a:r>
              <a:rPr lang="en-US" dirty="0">
                <a:solidFill>
                  <a:srgbClr val="FF0000"/>
                </a:solidFill>
                <a:latin typeface="Letter-join Print Plus 1" panose="02000805000000020003" pitchFamily="50" charset="0"/>
                <a:ea typeface="Twinkl Italics"/>
                <a:cs typeface="Twinkl Italics"/>
                <a:sym typeface="Twinkl Italics"/>
              </a:rPr>
              <a:t>interactive resources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-videos to supplement teaching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-iPads/laptops for research</a:t>
            </a: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204147" y="13714513"/>
            <a:ext cx="5482580" cy="101495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algn="ctr">
              <a:lnSpc>
                <a:spcPts val="1960"/>
              </a:lnSpc>
            </a:pPr>
            <a:r>
              <a:rPr lang="en-US" sz="1400" i="1" dirty="0">
                <a:solidFill>
                  <a:srgbClr val="000000"/>
                </a:solidFill>
                <a:latin typeface="Twinkl Italics"/>
                <a:ea typeface="Twinkl Italics"/>
                <a:cs typeface="Twinkl Italics"/>
                <a:sym typeface="Twinkl Italics"/>
              </a:rPr>
              <a:t>-</a:t>
            </a:r>
            <a:r>
              <a:rPr lang="en-US" dirty="0">
                <a:solidFill>
                  <a:srgbClr val="FF0000"/>
                </a:solidFill>
                <a:latin typeface="Letter-join Print Plus 1" panose="02000805000000020003" pitchFamily="50" charset="0"/>
                <a:ea typeface="Twinkl Italics"/>
                <a:cs typeface="Twinkl Italics"/>
                <a:sym typeface="Twinkl Italics"/>
              </a:rPr>
              <a:t>mixed ability pairs and groups</a:t>
            </a:r>
          </a:p>
          <a:p>
            <a:pPr algn="ctr">
              <a:lnSpc>
                <a:spcPts val="1960"/>
              </a:lnSpc>
            </a:pPr>
            <a:endParaRPr lang="en-US" sz="1400" i="1" dirty="0">
              <a:solidFill>
                <a:srgbClr val="00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79286" y="5634796"/>
            <a:ext cx="6324926" cy="645690"/>
          </a:xfrm>
          <a:prstGeom prst="rect">
            <a:avLst/>
          </a:prstGeom>
        </p:spPr>
        <p:txBody>
          <a:bodyPr lIns="0" tIns="0" rIns="0" bIns="0" rtlCol="0" anchor="t">
            <a:spAutoFit/>
          </a:bodyPr>
          <a:lstStyle/>
          <a:p>
            <a:pPr algn="ctr">
              <a:lnSpc>
                <a:spcPts val="5740"/>
              </a:lnSpc>
              <a:spcBef>
                <a:spcPct val="0"/>
              </a:spcBef>
            </a:pPr>
            <a:r>
              <a:rPr lang="en-US" sz="3800" spc="123" dirty="0">
                <a:solidFill>
                  <a:srgbClr val="000000"/>
                </a:solidFill>
                <a:latin typeface="Handy Casual"/>
                <a:ea typeface="Handy Casual"/>
                <a:cs typeface="Handy Casual"/>
                <a:sym typeface="Handy Casual"/>
              </a:rPr>
              <a:t>EEF ‘5-A-DAY APPROACH’ IN HISTORY</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860994" y="5634796"/>
            <a:ext cx="5349062"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All the children access the same Geography, however, adaptations are made to </a:t>
            </a:r>
            <a:r>
              <a:rPr lang="en-GB" dirty="0" err="1"/>
              <a:t>encurriculumsure</a:t>
            </a:r>
            <a:r>
              <a:rPr lang="en-GB" dirty="0"/>
              <a:t> they achieve a similar outcome.</a:t>
            </a:r>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HISTORY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215900" y="1433830"/>
            <a:ext cx="15620999" cy="238724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a:p>
          <a:p>
            <a:r>
              <a:rPr lang="en-GB"/>
              <a:t> Our children in EYFS start with an understanding of the past that is centred on themselves and their families by sequencing events in stories and from their own lives. </a:t>
            </a:r>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796221"/>
            <a:ext cx="13304345" cy="370767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48EDE149-08D4-1316-7267-FE58EDFE6BA7}"/>
              </a:ext>
            </a:extLst>
          </p:cNvPr>
          <p:cNvSpPr txBox="1"/>
          <p:nvPr/>
        </p:nvSpPr>
        <p:spPr>
          <a:xfrm>
            <a:off x="1069199" y="16806975"/>
            <a:ext cx="13136416" cy="3046988"/>
          </a:xfrm>
          <a:prstGeom prst="rect">
            <a:avLst/>
          </a:prstGeom>
          <a:noFill/>
        </p:spPr>
        <p:txBody>
          <a:bodyPr wrap="square" rtlCol="0">
            <a:spAutoFit/>
          </a:bodyPr>
          <a:lstStyle/>
          <a:p>
            <a:endParaRPr lang="en-GB" sz="2400" dirty="0"/>
          </a:p>
          <a:p>
            <a:r>
              <a:rPr lang="en-GB" sz="2400" dirty="0"/>
              <a:t> </a:t>
            </a:r>
            <a:r>
              <a:rPr lang="en-GB" sz="2400" dirty="0">
                <a:latin typeface="Letter-join Print Plus 1" panose="02000805000000020003" pitchFamily="50" charset="0"/>
              </a:rPr>
              <a:t>The impact of our history curriculum is that we have enthusiastic, positive learners who have a range of skills to investigate and analyse historical events and people. Pupils have enhanced understanding about ways of life in the past through their learning with lived experiences. They can also form their own opinions about historical events and people and evidence those opinions. Teachers complete ongoing assessments of where the children are at compared to the national curriculum objectives. Through the high expectation in history, we are encouraging pupils to be resilient learners. The impact is good progression and preparation for Key stage 2. </a:t>
            </a:r>
          </a:p>
        </p:txBody>
      </p:sp>
      <p:sp>
        <p:nvSpPr>
          <p:cNvPr id="14" name="TextBox 13">
            <a:extLst>
              <a:ext uri="{FF2B5EF4-FFF2-40B4-BE49-F238E27FC236}">
                <a16:creationId xmlns:a16="http://schemas.microsoft.com/office/drawing/2014/main" id="{0B960985-3A95-D2DD-A8AB-6CEE3322CC01}"/>
              </a:ext>
            </a:extLst>
          </p:cNvPr>
          <p:cNvSpPr txBox="1"/>
          <p:nvPr/>
        </p:nvSpPr>
        <p:spPr>
          <a:xfrm>
            <a:off x="915981" y="6349981"/>
            <a:ext cx="5080872" cy="7879080"/>
          </a:xfrm>
          <a:prstGeom prst="rect">
            <a:avLst/>
          </a:prstGeom>
          <a:noFill/>
        </p:spPr>
        <p:txBody>
          <a:bodyPr wrap="square" rtlCol="0">
            <a:spAutoFit/>
          </a:bodyPr>
          <a:lstStyle/>
          <a:p>
            <a:r>
              <a:rPr lang="en-GB" sz="2300" dirty="0">
                <a:latin typeface="Letter-join Print Plus 1" panose="02000805000000020003" pitchFamily="50" charset="0"/>
              </a:rPr>
              <a:t>We recognise that in all classes' children have a wide range of ability in history. All pupils are entitled to a broad history curriculum. Any adaptations made to support pupils’ learning in history usually should not be to the overall curriculum content but rather to how the content is taught. Ensuring that all pupils encounter the same content is particularly important. Pupils will benefit most from support that combines extra attention to securing the most generative knowledge, while ensuring that all pupils are able to learn about events and people in a rich context and through meaningful examples. This includes making sure that all pupils are secure in their knowledge of the important content and concepts that help them make sense of the later curriculum.</a:t>
            </a:r>
          </a:p>
        </p:txBody>
      </p:sp>
      <p:sp>
        <p:nvSpPr>
          <p:cNvPr id="15" name="TextBox 14">
            <a:extLst>
              <a:ext uri="{FF2B5EF4-FFF2-40B4-BE49-F238E27FC236}">
                <a16:creationId xmlns:a16="http://schemas.microsoft.com/office/drawing/2014/main" id="{A93C258C-B3DC-A5E8-FB85-E8D759B60FF9}"/>
              </a:ext>
            </a:extLst>
          </p:cNvPr>
          <p:cNvSpPr txBox="1"/>
          <p:nvPr/>
        </p:nvSpPr>
        <p:spPr>
          <a:xfrm>
            <a:off x="-75886" y="1445816"/>
            <a:ext cx="15611770" cy="2215991"/>
          </a:xfrm>
          <a:prstGeom prst="rect">
            <a:avLst/>
          </a:prstGeom>
          <a:noFill/>
        </p:spPr>
        <p:txBody>
          <a:bodyPr wrap="square" rtlCol="0">
            <a:spAutoFit/>
          </a:bodyPr>
          <a:lstStyle/>
          <a:p>
            <a:endParaRPr lang="en-GB" dirty="0"/>
          </a:p>
          <a:p>
            <a:r>
              <a:rPr lang="en-GB" sz="2000" dirty="0">
                <a:latin typeface="Letter-join Print Plus 1" panose="02000805000000020003" pitchFamily="50" charset="0"/>
              </a:rPr>
              <a:t>In the Early Years Foundation Stage, we teach history through the </a:t>
            </a:r>
            <a:r>
              <a:rPr lang="en-GB" sz="2000" i="1" dirty="0">
                <a:latin typeface="Letter-join Print Plus 1" panose="02000805000000020003" pitchFamily="50" charset="0"/>
              </a:rPr>
              <a:t>Past and Present</a:t>
            </a:r>
            <a:r>
              <a:rPr lang="en-GB" sz="2000" dirty="0">
                <a:latin typeface="Letter-join Print Plus 1" panose="02000805000000020003" pitchFamily="50" charset="0"/>
              </a:rPr>
              <a:t> strand of the Early Years Framework. Ongoing experiences and opportunities linking to children’s developing understanding of the world are planned. The experiences that we provide ensure that children develop a secure understanding of the world around them. By the end of the Reception year, they will be able to talk about the lives of the people around them and their roles in society, know some similarities and differences between things in the past and now, drawing on their experiences and what has been read in class and understand the past through settings, characters and events encountered in books read in class and storytelling.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1163</Words>
  <Application>Microsoft Office PowerPoint</Application>
  <PresentationFormat>Custom</PresentationFormat>
  <Paragraphs>45</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Calibri</vt:lpstr>
      <vt:lpstr>Twinkl Italics</vt:lpstr>
      <vt:lpstr>Letter-join Print Plus 3</vt:lpstr>
      <vt:lpstr>Arial</vt:lpstr>
      <vt:lpstr>Handy Casual</vt:lpstr>
      <vt:lpstr>Letter-join Print Plus 1</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6</cp:revision>
  <cp:lastPrinted>2026-03-12T13:06:26Z</cp:lastPrinted>
  <dcterms:created xsi:type="dcterms:W3CDTF">2006-08-16T00:00:00Z</dcterms:created>
  <dcterms:modified xsi:type="dcterms:W3CDTF">2026-09-22T08:51:15Z</dcterms:modified>
  <dc:identifier>DAGiKNmBJqc</dc:identifier>
</cp:coreProperties>
</file>