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Lst>
  <p:sldSz cx="15113000" cy="21374100"/>
  <p:notesSz cx="6797675" cy="9926638"/>
  <p:embeddedFontLst>
    <p:embeddedFont>
      <p:font typeface="Handy Casual" panose="020B0604020202020204" charset="0"/>
      <p:regular r:id="rId4"/>
    </p:embeddedFont>
    <p:embeddedFont>
      <p:font typeface="Letter-join Print Plus 1" panose="02000805000000020003" pitchFamily="50" charset="0"/>
      <p:regular r:id="rId5"/>
    </p:embeddedFont>
    <p:embeddedFont>
      <p:font typeface="Letter-join Print Plus 3" panose="02000805000000020003" pitchFamily="50" charset="0"/>
      <p:regular r:id="rId6"/>
    </p:embeddedFont>
    <p:embeddedFont>
      <p:font typeface="Twinkl Italics" panose="020B0604020202020204" charset="0"/>
      <p:regular r:id="rId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40" d="100"/>
          <a:sy n="40" d="100"/>
        </p:scale>
        <p:origin x="1512" y="-12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4.fntdata"/><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tableStyles" Target="tableStyles.xml"/><Relationship Id="rId5" Type="http://schemas.openxmlformats.org/officeDocument/2006/relationships/font" Target="fonts/font2.fntdata"/><Relationship Id="rId10"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oodward, Mrs C (Church Gresley Infants)" userId="6dc62939-81bb-4fe1-bfed-73dcd430b91f" providerId="ADAL" clId="{97F66F10-B384-479A-A097-AD5B6A495FFD}"/>
    <pc:docChg chg="undo custSel modSld">
      <pc:chgData name="Woodward, Mrs C (Church Gresley Infants)" userId="6dc62939-81bb-4fe1-bfed-73dcd430b91f" providerId="ADAL" clId="{97F66F10-B384-479A-A097-AD5B6A495FFD}" dt="2026-09-22T08:26:41.682" v="35" actId="207"/>
      <pc:docMkLst>
        <pc:docMk/>
      </pc:docMkLst>
      <pc:sldChg chg="delSp modSp mod">
        <pc:chgData name="Woodward, Mrs C (Church Gresley Infants)" userId="6dc62939-81bb-4fe1-bfed-73dcd430b91f" providerId="ADAL" clId="{97F66F10-B384-479A-A097-AD5B6A495FFD}" dt="2026-09-22T08:03:52.480" v="21" actId="14100"/>
        <pc:sldMkLst>
          <pc:docMk/>
          <pc:sldMk cId="0" sldId="256"/>
        </pc:sldMkLst>
        <pc:spChg chg="mod">
          <ac:chgData name="Woodward, Mrs C (Church Gresley Infants)" userId="6dc62939-81bb-4fe1-bfed-73dcd430b91f" providerId="ADAL" clId="{97F66F10-B384-479A-A097-AD5B6A495FFD}" dt="2026-09-22T08:02:28.164" v="9" actId="14100"/>
          <ac:spMkLst>
            <pc:docMk/>
            <pc:sldMk cId="0" sldId="256"/>
            <ac:spMk id="11" creationId="{2AD6E323-F803-B87D-CDC1-CC1DBE39F824}"/>
          </ac:spMkLst>
        </pc:spChg>
        <pc:spChg chg="mod">
          <ac:chgData name="Woodward, Mrs C (Church Gresley Infants)" userId="6dc62939-81bb-4fe1-bfed-73dcd430b91f" providerId="ADAL" clId="{97F66F10-B384-479A-A097-AD5B6A495FFD}" dt="2026-09-22T08:03:07.437" v="14" actId="255"/>
          <ac:spMkLst>
            <pc:docMk/>
            <pc:sldMk cId="0" sldId="256"/>
            <ac:spMk id="13" creationId="{B68AC161-0838-6801-6249-891EB92052DC}"/>
          </ac:spMkLst>
        </pc:spChg>
        <pc:spChg chg="mod">
          <ac:chgData name="Woodward, Mrs C (Church Gresley Infants)" userId="6dc62939-81bb-4fe1-bfed-73dcd430b91f" providerId="ADAL" clId="{97F66F10-B384-479A-A097-AD5B6A495FFD}" dt="2026-09-22T08:03:42.679" v="20" actId="1076"/>
          <ac:spMkLst>
            <pc:docMk/>
            <pc:sldMk cId="0" sldId="256"/>
            <ac:spMk id="33" creationId="{4F800A6F-5911-E885-6002-72DC212F580F}"/>
          </ac:spMkLst>
        </pc:spChg>
        <pc:spChg chg="mod">
          <ac:chgData name="Woodward, Mrs C (Church Gresley Infants)" userId="6dc62939-81bb-4fe1-bfed-73dcd430b91f" providerId="ADAL" clId="{97F66F10-B384-479A-A097-AD5B6A495FFD}" dt="2026-09-22T08:02:10.530" v="6" actId="14100"/>
          <ac:spMkLst>
            <pc:docMk/>
            <pc:sldMk cId="0" sldId="256"/>
            <ac:spMk id="51" creationId="{2A161604-DE1D-724B-343F-8AD3D25087D4}"/>
          </ac:spMkLst>
        </pc:spChg>
        <pc:spChg chg="del">
          <ac:chgData name="Woodward, Mrs C (Church Gresley Infants)" userId="6dc62939-81bb-4fe1-bfed-73dcd430b91f" providerId="ADAL" clId="{97F66F10-B384-479A-A097-AD5B6A495FFD}" dt="2026-09-22T08:01:41.215" v="0" actId="478"/>
          <ac:spMkLst>
            <pc:docMk/>
            <pc:sldMk cId="0" sldId="256"/>
            <ac:spMk id="54" creationId="{DA45611C-C0F4-2E46-8258-6DB784A6CF1D}"/>
          </ac:spMkLst>
        </pc:spChg>
        <pc:spChg chg="mod">
          <ac:chgData name="Woodward, Mrs C (Church Gresley Infants)" userId="6dc62939-81bb-4fe1-bfed-73dcd430b91f" providerId="ADAL" clId="{97F66F10-B384-479A-A097-AD5B6A495FFD}" dt="2026-09-22T08:03:52.480" v="21" actId="14100"/>
          <ac:spMkLst>
            <pc:docMk/>
            <pc:sldMk cId="0" sldId="256"/>
            <ac:spMk id="57" creationId="{2E1B40DA-36D5-C458-41E2-113F8B024451}"/>
          </ac:spMkLst>
        </pc:spChg>
        <pc:grpChg chg="mod">
          <ac:chgData name="Woodward, Mrs C (Church Gresley Infants)" userId="6dc62939-81bb-4fe1-bfed-73dcd430b91f" providerId="ADAL" clId="{97F66F10-B384-479A-A097-AD5B6A495FFD}" dt="2026-09-22T08:02:06.067" v="5" actId="14100"/>
          <ac:grpSpMkLst>
            <pc:docMk/>
            <pc:sldMk cId="0" sldId="256"/>
            <ac:grpSpMk id="2" creationId="{00000000-0000-0000-0000-000000000000}"/>
          </ac:grpSpMkLst>
        </pc:grpChg>
        <pc:grpChg chg="mod">
          <ac:chgData name="Woodward, Mrs C (Church Gresley Infants)" userId="6dc62939-81bb-4fe1-bfed-73dcd430b91f" providerId="ADAL" clId="{97F66F10-B384-479A-A097-AD5B6A495FFD}" dt="2026-09-22T08:01:51.371" v="1" actId="1076"/>
          <ac:grpSpMkLst>
            <pc:docMk/>
            <pc:sldMk cId="0" sldId="256"/>
            <ac:grpSpMk id="15" creationId="{00000000-0000-0000-0000-000000000000}"/>
          </ac:grpSpMkLst>
        </pc:grpChg>
        <pc:picChg chg="mod">
          <ac:chgData name="Woodward, Mrs C (Church Gresley Infants)" userId="6dc62939-81bb-4fe1-bfed-73dcd430b91f" providerId="ADAL" clId="{97F66F10-B384-479A-A097-AD5B6A495FFD}" dt="2026-09-22T08:03:38.331" v="19" actId="1076"/>
          <ac:picMkLst>
            <pc:docMk/>
            <pc:sldMk cId="0" sldId="256"/>
            <ac:picMk id="58" creationId="{83EE5588-E906-C5E6-9E28-A8F5F3D2A1C5}"/>
          </ac:picMkLst>
        </pc:picChg>
      </pc:sldChg>
      <pc:sldChg chg="modSp mod">
        <pc:chgData name="Woodward, Mrs C (Church Gresley Infants)" userId="6dc62939-81bb-4fe1-bfed-73dcd430b91f" providerId="ADAL" clId="{97F66F10-B384-479A-A097-AD5B6A495FFD}" dt="2026-09-22T08:26:41.682" v="35" actId="207"/>
        <pc:sldMkLst>
          <pc:docMk/>
          <pc:sldMk cId="0" sldId="257"/>
        </pc:sldMkLst>
        <pc:spChg chg="mod">
          <ac:chgData name="Woodward, Mrs C (Church Gresley Infants)" userId="6dc62939-81bb-4fe1-bfed-73dcd430b91f" providerId="ADAL" clId="{97F66F10-B384-479A-A097-AD5B6A495FFD}" dt="2026-09-22T08:04:04.096" v="23" actId="14100"/>
          <ac:spMkLst>
            <pc:docMk/>
            <pc:sldMk cId="0" sldId="257"/>
            <ac:spMk id="13" creationId="{6933EB53-3F19-84CC-3145-9B2222D05809}"/>
          </ac:spMkLst>
        </pc:spChg>
        <pc:spChg chg="mod">
          <ac:chgData name="Woodward, Mrs C (Church Gresley Infants)" userId="6dc62939-81bb-4fe1-bfed-73dcd430b91f" providerId="ADAL" clId="{97F66F10-B384-479A-A097-AD5B6A495FFD}" dt="2026-09-22T08:26:26.814" v="31" actId="207"/>
          <ac:spMkLst>
            <pc:docMk/>
            <pc:sldMk cId="0" sldId="257"/>
            <ac:spMk id="30" creationId="{00000000-0000-0000-0000-000000000000}"/>
          </ac:spMkLst>
        </pc:spChg>
        <pc:spChg chg="mod">
          <ac:chgData name="Woodward, Mrs C (Church Gresley Infants)" userId="6dc62939-81bb-4fe1-bfed-73dcd430b91f" providerId="ADAL" clId="{97F66F10-B384-479A-A097-AD5B6A495FFD}" dt="2026-09-22T08:26:30.345" v="32" actId="207"/>
          <ac:spMkLst>
            <pc:docMk/>
            <pc:sldMk cId="0" sldId="257"/>
            <ac:spMk id="31" creationId="{00000000-0000-0000-0000-000000000000}"/>
          </ac:spMkLst>
        </pc:spChg>
        <pc:spChg chg="mod">
          <ac:chgData name="Woodward, Mrs C (Church Gresley Infants)" userId="6dc62939-81bb-4fe1-bfed-73dcd430b91f" providerId="ADAL" clId="{97F66F10-B384-479A-A097-AD5B6A495FFD}" dt="2026-09-22T08:26:33.677" v="33" actId="207"/>
          <ac:spMkLst>
            <pc:docMk/>
            <pc:sldMk cId="0" sldId="257"/>
            <ac:spMk id="32" creationId="{00000000-0000-0000-0000-000000000000}"/>
          </ac:spMkLst>
        </pc:spChg>
        <pc:spChg chg="mod">
          <ac:chgData name="Woodward, Mrs C (Church Gresley Infants)" userId="6dc62939-81bb-4fe1-bfed-73dcd430b91f" providerId="ADAL" clId="{97F66F10-B384-479A-A097-AD5B6A495FFD}" dt="2026-09-22T08:26:36.875" v="34" actId="207"/>
          <ac:spMkLst>
            <pc:docMk/>
            <pc:sldMk cId="0" sldId="257"/>
            <ac:spMk id="33" creationId="{00000000-0000-0000-0000-000000000000}"/>
          </ac:spMkLst>
        </pc:spChg>
        <pc:spChg chg="mod">
          <ac:chgData name="Woodward, Mrs C (Church Gresley Infants)" userId="6dc62939-81bb-4fe1-bfed-73dcd430b91f" providerId="ADAL" clId="{97F66F10-B384-479A-A097-AD5B6A495FFD}" dt="2026-09-22T08:26:41.682" v="35" actId="207"/>
          <ac:spMkLst>
            <pc:docMk/>
            <pc:sldMk cId="0" sldId="257"/>
            <ac:spMk id="39" creationId="{00000000-0000-0000-0000-000000000000}"/>
          </ac:spMkLst>
        </pc:spChg>
        <pc:grpChg chg="mod">
          <ac:chgData name="Woodward, Mrs C (Church Gresley Infants)" userId="6dc62939-81bb-4fe1-bfed-73dcd430b91f" providerId="ADAL" clId="{97F66F10-B384-479A-A097-AD5B6A495FFD}" dt="2026-09-22T08:15:15.283" v="29" actId="1076"/>
          <ac:grpSpMkLst>
            <pc:docMk/>
            <pc:sldMk cId="0" sldId="257"/>
            <ac:grpSpMk id="23" creationId="{00000000-0000-0000-0000-000000000000}"/>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455577" y="2768537"/>
            <a:ext cx="14354246" cy="4487863"/>
            <a:chOff x="0" y="0"/>
            <a:chExt cx="3871849" cy="981285"/>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71849" cy="981285"/>
            </a:xfrm>
            <a:custGeom>
              <a:avLst/>
              <a:gdLst/>
              <a:ahLst/>
              <a:cxnLst/>
              <a:rect l="l" t="t" r="r" b="b"/>
              <a:pathLst>
                <a:path w="3871849" h="981285">
                  <a:moveTo>
                    <a:pt x="24810" y="0"/>
                  </a:moveTo>
                  <a:lnTo>
                    <a:pt x="3847038" y="0"/>
                  </a:lnTo>
                  <a:cubicBezTo>
                    <a:pt x="3860741" y="0"/>
                    <a:pt x="3871849" y="11108"/>
                    <a:pt x="3871849" y="24810"/>
                  </a:cubicBezTo>
                  <a:lnTo>
                    <a:pt x="3871849" y="956475"/>
                  </a:lnTo>
                  <a:cubicBezTo>
                    <a:pt x="3871849" y="970177"/>
                    <a:pt x="3860741" y="981285"/>
                    <a:pt x="3847038" y="981285"/>
                  </a:cubicBezTo>
                  <a:lnTo>
                    <a:pt x="24810" y="981285"/>
                  </a:lnTo>
                  <a:cubicBezTo>
                    <a:pt x="11108" y="981285"/>
                    <a:pt x="0" y="970177"/>
                    <a:pt x="0" y="956475"/>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71849" cy="1000335"/>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551477" y="7969638"/>
            <a:ext cx="14354246" cy="12845667"/>
            <a:chOff x="0" y="0"/>
            <a:chExt cx="3871849" cy="3464932"/>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6" name="Freeform 6"/>
            <p:cNvSpPr/>
            <p:nvPr/>
          </p:nvSpPr>
          <p:spPr>
            <a:xfrm>
              <a:off x="0" y="0"/>
              <a:ext cx="3871849" cy="3464932"/>
            </a:xfrm>
            <a:custGeom>
              <a:avLst/>
              <a:gdLst/>
              <a:ahLst/>
              <a:cxnLst/>
              <a:rect l="l" t="t" r="r" b="b"/>
              <a:pathLst>
                <a:path w="3871849" h="3464932">
                  <a:moveTo>
                    <a:pt x="24810" y="0"/>
                  </a:moveTo>
                  <a:lnTo>
                    <a:pt x="3847038" y="0"/>
                  </a:lnTo>
                  <a:cubicBezTo>
                    <a:pt x="3860741" y="0"/>
                    <a:pt x="3871849" y="11108"/>
                    <a:pt x="3871849" y="24810"/>
                  </a:cubicBezTo>
                  <a:lnTo>
                    <a:pt x="3871849" y="3440121"/>
                  </a:lnTo>
                  <a:cubicBezTo>
                    <a:pt x="3871849" y="3453824"/>
                    <a:pt x="3860741" y="3464932"/>
                    <a:pt x="3847038" y="3464932"/>
                  </a:cubicBezTo>
                  <a:lnTo>
                    <a:pt x="24810" y="3464932"/>
                  </a:lnTo>
                  <a:cubicBezTo>
                    <a:pt x="11108" y="3464932"/>
                    <a:pt x="0" y="3453824"/>
                    <a:pt x="0" y="3440121"/>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7" name="TextBox 7"/>
            <p:cNvSpPr txBox="1"/>
            <p:nvPr/>
          </p:nvSpPr>
          <p:spPr>
            <a:xfrm>
              <a:off x="0" y="-19050"/>
              <a:ext cx="3871849" cy="3483982"/>
            </a:xfrm>
            <a:prstGeom prst="rect">
              <a:avLst/>
            </a:prstGeom>
            <a:grpFill/>
          </p:spPr>
          <p:txBody>
            <a:bodyPr lIns="23248" tIns="23248" rIns="23248" bIns="23248" rtlCol="0" anchor="ctr"/>
            <a:lstStyle/>
            <a:p>
              <a:pPr algn="ctr">
                <a:lnSpc>
                  <a:spcPts val="1217"/>
                </a:lnSpc>
              </a:pPr>
              <a:endParaRPr/>
            </a:p>
          </p:txBody>
        </p:sp>
      </p:grpSp>
      <p:grpSp>
        <p:nvGrpSpPr>
          <p:cNvPr id="8" name="Group 8"/>
          <p:cNvGrpSpPr/>
          <p:nvPr/>
        </p:nvGrpSpPr>
        <p:grpSpPr>
          <a:xfrm>
            <a:off x="-303897" y="-848328"/>
            <a:ext cx="16064993" cy="2776264"/>
            <a:chOff x="0" y="0"/>
            <a:chExt cx="2878665" cy="497475"/>
          </a:xfrm>
          <a:solidFill>
            <a:srgbClr val="FF0000"/>
          </a:solidFill>
        </p:grpSpPr>
        <p:sp>
          <p:nvSpPr>
            <p:cNvPr id="9" name="Freeform 9"/>
            <p:cNvSpPr/>
            <p:nvPr/>
          </p:nvSpPr>
          <p:spPr>
            <a:xfrm>
              <a:off x="0" y="0"/>
              <a:ext cx="2878665" cy="497475"/>
            </a:xfrm>
            <a:custGeom>
              <a:avLst/>
              <a:gdLst/>
              <a:ahLst/>
              <a:cxnLst/>
              <a:rect l="l" t="t" r="r" b="b"/>
              <a:pathLst>
                <a:path w="2878665" h="497475">
                  <a:moveTo>
                    <a:pt x="0" y="0"/>
                  </a:moveTo>
                  <a:lnTo>
                    <a:pt x="2878665" y="0"/>
                  </a:lnTo>
                  <a:lnTo>
                    <a:pt x="2878665" y="497475"/>
                  </a:lnTo>
                  <a:lnTo>
                    <a:pt x="0" y="497475"/>
                  </a:lnTo>
                  <a:close/>
                </a:path>
              </a:pathLst>
            </a:custGeom>
            <a:grpFill/>
          </p:spPr>
          <p:txBody>
            <a:bodyPr/>
            <a:lstStyle/>
            <a:p>
              <a:endParaRPr lang="en-GB"/>
            </a:p>
          </p:txBody>
        </p:sp>
        <p:sp>
          <p:nvSpPr>
            <p:cNvPr id="10" name="TextBox 10"/>
            <p:cNvSpPr txBox="1"/>
            <p:nvPr/>
          </p:nvSpPr>
          <p:spPr>
            <a:xfrm>
              <a:off x="0" y="-47625"/>
              <a:ext cx="2878665" cy="545100"/>
            </a:xfrm>
            <a:prstGeom prst="rect">
              <a:avLst/>
            </a:prstGeom>
            <a:grpFill/>
          </p:spPr>
          <p:txBody>
            <a:bodyPr lIns="23333" tIns="23333" rIns="23333" bIns="23333" rtlCol="0" anchor="ctr"/>
            <a:lstStyle/>
            <a:p>
              <a:pPr algn="ctr">
                <a:lnSpc>
                  <a:spcPts val="3799"/>
                </a:lnSpc>
              </a:pPr>
              <a:endParaRPr/>
            </a:p>
          </p:txBody>
        </p:sp>
      </p:grpSp>
      <p:grpSp>
        <p:nvGrpSpPr>
          <p:cNvPr id="15" name="Group 15"/>
          <p:cNvGrpSpPr/>
          <p:nvPr/>
        </p:nvGrpSpPr>
        <p:grpSpPr>
          <a:xfrm>
            <a:off x="90420" y="2006583"/>
            <a:ext cx="4182223" cy="923664"/>
            <a:chOff x="0" y="0"/>
            <a:chExt cx="5576298" cy="1231553"/>
          </a:xfrm>
        </p:grpSpPr>
        <p:grpSp>
          <p:nvGrpSpPr>
            <p:cNvPr id="16" name="Group 16"/>
            <p:cNvGrpSpPr/>
            <p:nvPr/>
          </p:nvGrpSpPr>
          <p:grpSpPr>
            <a:xfrm>
              <a:off x="0" y="0"/>
              <a:ext cx="5576298" cy="1231553"/>
              <a:chOff x="0" y="0"/>
              <a:chExt cx="1128094" cy="249145"/>
            </a:xfrm>
          </p:grpSpPr>
          <p:sp>
            <p:nvSpPr>
              <p:cNvPr id="17" name="Freeform 1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18" name="TextBox 1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19" name="TextBox 19"/>
            <p:cNvSpPr txBox="1"/>
            <p:nvPr/>
          </p:nvSpPr>
          <p:spPr>
            <a:xfrm>
              <a:off x="251237" y="86154"/>
              <a:ext cx="5024017" cy="92456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INTENT</a:t>
              </a:r>
            </a:p>
          </p:txBody>
        </p:sp>
      </p:grpSp>
      <p:grpSp>
        <p:nvGrpSpPr>
          <p:cNvPr id="20" name="Group 20"/>
          <p:cNvGrpSpPr/>
          <p:nvPr/>
        </p:nvGrpSpPr>
        <p:grpSpPr>
          <a:xfrm>
            <a:off x="9296536" y="7515170"/>
            <a:ext cx="4199346" cy="926735"/>
            <a:chOff x="-22831" y="-4095"/>
            <a:chExt cx="5599129" cy="1235648"/>
          </a:xfrm>
        </p:grpSpPr>
        <p:grpSp>
          <p:nvGrpSpPr>
            <p:cNvPr id="21" name="Group 21"/>
            <p:cNvGrpSpPr/>
            <p:nvPr/>
          </p:nvGrpSpPr>
          <p:grpSpPr>
            <a:xfrm>
              <a:off x="0" y="0"/>
              <a:ext cx="5576298" cy="1231553"/>
              <a:chOff x="0" y="0"/>
              <a:chExt cx="1128094" cy="249145"/>
            </a:xfrm>
          </p:grpSpPr>
          <p:sp>
            <p:nvSpPr>
              <p:cNvPr id="22" name="Freeform 22"/>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3" name="TextBox 23"/>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4" name="TextBox 24"/>
            <p:cNvSpPr txBox="1"/>
            <p:nvPr/>
          </p:nvSpPr>
          <p:spPr>
            <a:xfrm>
              <a:off x="-22831" y="-4095"/>
              <a:ext cx="5562164" cy="900248"/>
            </a:xfrm>
            <a:prstGeom prst="rect">
              <a:avLst/>
            </a:prstGeom>
          </p:spPr>
          <p:txBody>
            <a:bodyPr wrap="square"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IMPLEMENTATION</a:t>
              </a:r>
            </a:p>
          </p:txBody>
        </p:sp>
      </p:grpSp>
      <p:sp>
        <p:nvSpPr>
          <p:cNvPr id="34" name="TextBox 34"/>
          <p:cNvSpPr txBox="1"/>
          <p:nvPr/>
        </p:nvSpPr>
        <p:spPr>
          <a:xfrm>
            <a:off x="2181532" y="-180975"/>
            <a:ext cx="10800916" cy="1466299"/>
          </a:xfrm>
          <a:prstGeom prst="rect">
            <a:avLst/>
          </a:prstGeom>
        </p:spPr>
        <p:txBody>
          <a:bodyPr lIns="0" tIns="0" rIns="0" bIns="0" rtlCol="0" anchor="t">
            <a:spAutoFit/>
          </a:bodyPr>
          <a:lstStyle/>
          <a:p>
            <a:pPr algn="ctr">
              <a:lnSpc>
                <a:spcPts val="12836"/>
              </a:lnSpc>
              <a:spcBef>
                <a:spcPct val="0"/>
              </a:spcBef>
            </a:pPr>
            <a:r>
              <a:rPr lang="en-US" sz="9169">
                <a:solidFill>
                  <a:srgbClr val="FFFFFF"/>
                </a:solidFill>
                <a:latin typeface="Handy Casual"/>
                <a:ea typeface="Handy Casual"/>
                <a:cs typeface="Handy Casual"/>
                <a:sym typeface="Handy Casual"/>
              </a:rPr>
              <a:t>P.E. </a:t>
            </a:r>
            <a:r>
              <a:rPr lang="en-US" sz="9169" dirty="0">
                <a:solidFill>
                  <a:srgbClr val="FFFFFF"/>
                </a:solidFill>
                <a:latin typeface="Handy Casual"/>
                <a:ea typeface="Handy Casual"/>
                <a:cs typeface="Handy Casual"/>
                <a:sym typeface="Handy Casual"/>
              </a:rPr>
              <a:t>ON A PAGE</a:t>
            </a:r>
          </a:p>
        </p:txBody>
      </p:sp>
      <p:sp>
        <p:nvSpPr>
          <p:cNvPr id="51" name="Rectangle: Rounded Corners 50">
            <a:extLst>
              <a:ext uri="{FF2B5EF4-FFF2-40B4-BE49-F238E27FC236}">
                <a16:creationId xmlns:a16="http://schemas.microsoft.com/office/drawing/2014/main" id="{2A161604-DE1D-724B-343F-8AD3D25087D4}"/>
              </a:ext>
            </a:extLst>
          </p:cNvPr>
          <p:cNvSpPr/>
          <p:nvPr/>
        </p:nvSpPr>
        <p:spPr>
          <a:xfrm>
            <a:off x="756753" y="3093045"/>
            <a:ext cx="13751893" cy="375423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5" name="Picture 54">
            <a:extLst>
              <a:ext uri="{FF2B5EF4-FFF2-40B4-BE49-F238E27FC236}">
                <a16:creationId xmlns:a16="http://schemas.microsoft.com/office/drawing/2014/main" id="{492D9BCE-AFCD-323A-5115-FCCCC4EC28D8}"/>
              </a:ext>
            </a:extLst>
          </p:cNvPr>
          <p:cNvPicPr>
            <a:picLocks noChangeAspect="1"/>
          </p:cNvPicPr>
          <p:nvPr/>
        </p:nvPicPr>
        <p:blipFill>
          <a:blip r:embed="rId2"/>
          <a:stretch>
            <a:fillRect/>
          </a:stretch>
        </p:blipFill>
        <p:spPr>
          <a:xfrm>
            <a:off x="227998" y="252109"/>
            <a:ext cx="1528248" cy="1446740"/>
          </a:xfrm>
          <a:prstGeom prst="rect">
            <a:avLst/>
          </a:prstGeom>
        </p:spPr>
      </p:pic>
      <p:pic>
        <p:nvPicPr>
          <p:cNvPr id="56" name="Picture 55">
            <a:extLst>
              <a:ext uri="{FF2B5EF4-FFF2-40B4-BE49-F238E27FC236}">
                <a16:creationId xmlns:a16="http://schemas.microsoft.com/office/drawing/2014/main" id="{74D81943-217A-6485-4447-1FF66117ED09}"/>
              </a:ext>
            </a:extLst>
          </p:cNvPr>
          <p:cNvPicPr>
            <a:picLocks noChangeAspect="1"/>
          </p:cNvPicPr>
          <p:nvPr/>
        </p:nvPicPr>
        <p:blipFill>
          <a:blip r:embed="rId3"/>
          <a:stretch>
            <a:fillRect/>
          </a:stretch>
        </p:blipFill>
        <p:spPr>
          <a:xfrm>
            <a:off x="2050147" y="264214"/>
            <a:ext cx="1334079" cy="1382888"/>
          </a:xfrm>
          <a:prstGeom prst="rect">
            <a:avLst/>
          </a:prstGeom>
        </p:spPr>
      </p:pic>
      <p:sp>
        <p:nvSpPr>
          <p:cNvPr id="57" name="Rectangle: Rounded Corners 56">
            <a:extLst>
              <a:ext uri="{FF2B5EF4-FFF2-40B4-BE49-F238E27FC236}">
                <a16:creationId xmlns:a16="http://schemas.microsoft.com/office/drawing/2014/main" id="{2E1B40DA-36D5-C458-41E2-113F8B024451}"/>
              </a:ext>
            </a:extLst>
          </p:cNvPr>
          <p:cNvSpPr/>
          <p:nvPr/>
        </p:nvSpPr>
        <p:spPr>
          <a:xfrm>
            <a:off x="1079500" y="8509459"/>
            <a:ext cx="13106400" cy="526958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8" name="Picture 57">
            <a:extLst>
              <a:ext uri="{FF2B5EF4-FFF2-40B4-BE49-F238E27FC236}">
                <a16:creationId xmlns:a16="http://schemas.microsoft.com/office/drawing/2014/main" id="{83EE5588-E906-C5E6-9E28-A8F5F3D2A1C5}"/>
              </a:ext>
            </a:extLst>
          </p:cNvPr>
          <p:cNvPicPr>
            <a:picLocks noChangeAspect="1"/>
          </p:cNvPicPr>
          <p:nvPr/>
        </p:nvPicPr>
        <p:blipFill>
          <a:blip r:embed="rId4"/>
          <a:stretch>
            <a:fillRect/>
          </a:stretch>
        </p:blipFill>
        <p:spPr>
          <a:xfrm>
            <a:off x="985772" y="14014997"/>
            <a:ext cx="13131922" cy="6398234"/>
          </a:xfrm>
          <a:prstGeom prst="rect">
            <a:avLst/>
          </a:prstGeom>
        </p:spPr>
      </p:pic>
      <p:sp>
        <p:nvSpPr>
          <p:cNvPr id="12" name="Rectangle 1">
            <a:extLst>
              <a:ext uri="{FF2B5EF4-FFF2-40B4-BE49-F238E27FC236}">
                <a16:creationId xmlns:a16="http://schemas.microsoft.com/office/drawing/2014/main" id="{0580A140-F585-AA6C-93C7-431F2267236D}"/>
              </a:ext>
            </a:extLst>
          </p:cNvPr>
          <p:cNvSpPr>
            <a:spLocks noChangeArrowheads="1"/>
          </p:cNvSpPr>
          <p:nvPr/>
        </p:nvSpPr>
        <p:spPr bwMode="auto">
          <a:xfrm>
            <a:off x="0" y="0"/>
            <a:ext cx="15113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TextBox 10">
            <a:extLst>
              <a:ext uri="{FF2B5EF4-FFF2-40B4-BE49-F238E27FC236}">
                <a16:creationId xmlns:a16="http://schemas.microsoft.com/office/drawing/2014/main" id="{2AD6E323-F803-B87D-CDC1-CC1DBE39F824}"/>
              </a:ext>
            </a:extLst>
          </p:cNvPr>
          <p:cNvSpPr txBox="1"/>
          <p:nvPr/>
        </p:nvSpPr>
        <p:spPr>
          <a:xfrm>
            <a:off x="1079500" y="3209131"/>
            <a:ext cx="13106400" cy="3477875"/>
          </a:xfrm>
          <a:prstGeom prst="rect">
            <a:avLst/>
          </a:prstGeom>
          <a:noFill/>
        </p:spPr>
        <p:txBody>
          <a:bodyPr wrap="square" lIns="91440" tIns="45720" rIns="91440" bIns="45720" rtlCol="0" anchor="t">
            <a:spAutoFit/>
          </a:bodyPr>
          <a:lstStyle/>
          <a:p>
            <a:r>
              <a:rPr lang="en-GB" sz="2200" dirty="0">
                <a:latin typeface="Letter-join Print Plus 1"/>
              </a:rPr>
              <a:t>At Church Gresley Infant and Nursery School we understand the importance that P.E plays and are committed to providing all children with the opportunities to engage fully in Physical Education. We intend to deliver high-quality teaching and learning opportunities that inspire all children to succeed in Physical Education. The aim of our P.E Programme is to develop children’s basic gross motor skills, build confidence in their own ability as well as build the foundations for a lifelong love of different sports and a healthy lifestyle. The teaching of Physical Education at Church Gresley Infant and Nursery follow the objectives set out by The National Curriculum and EYFS Development Matters. We aim to ensure that all pupils develop confidence in a broad range of physical activities,  are physically active for sustained periods of time, engage in competitive sports and activities.  lead healthy active lifestyles and build self-esteem, confidence and resilience.</a:t>
            </a:r>
          </a:p>
        </p:txBody>
      </p:sp>
      <p:sp>
        <p:nvSpPr>
          <p:cNvPr id="13" name="TextBox 12">
            <a:extLst>
              <a:ext uri="{FF2B5EF4-FFF2-40B4-BE49-F238E27FC236}">
                <a16:creationId xmlns:a16="http://schemas.microsoft.com/office/drawing/2014/main" id="{B68AC161-0838-6801-6249-891EB92052DC}"/>
              </a:ext>
            </a:extLst>
          </p:cNvPr>
          <p:cNvSpPr txBox="1"/>
          <p:nvPr/>
        </p:nvSpPr>
        <p:spPr>
          <a:xfrm>
            <a:off x="1276350" y="8730176"/>
            <a:ext cx="12757150" cy="4832092"/>
          </a:xfrm>
          <a:prstGeom prst="rect">
            <a:avLst/>
          </a:prstGeom>
          <a:noFill/>
        </p:spPr>
        <p:txBody>
          <a:bodyPr wrap="square" rtlCol="0">
            <a:spAutoFit/>
          </a:bodyPr>
          <a:lstStyle/>
          <a:p>
            <a:r>
              <a:rPr lang="en-GB" sz="2200" dirty="0">
                <a:latin typeface="Letter-join Print Plus 1" panose="02000805000000020003" pitchFamily="50" charset="0"/>
              </a:rPr>
              <a:t>At Church Gresley Infant and Nursery School we have follow the scheme of work Get Set for P.E. This is planned, taught and assessed for each year group starting at Nursery, continuing all the way to then end of Year 2. These schemes meet the needs of our children, giving them the wealth of opportunities to develop their physical movement as well as achieving whole class objectives. They begin in the EYFS where children generally come in with poor physical skills. The schemes of work continue to progress focusing on skill development in each year group.</a:t>
            </a:r>
          </a:p>
          <a:p>
            <a:endParaRPr lang="en-GB" sz="2200" dirty="0">
              <a:latin typeface="Letter-join Print Plus 1" panose="02000805000000020003" pitchFamily="50" charset="0"/>
            </a:endParaRPr>
          </a:p>
          <a:p>
            <a:r>
              <a:rPr lang="en-GB" sz="2200" dirty="0">
                <a:latin typeface="Letter-join Print Plus 1" panose="02000805000000020003" pitchFamily="50" charset="0"/>
              </a:rPr>
              <a:t>Within KS1, children have 2 hours of quality P.E. sessions per week . By following Get Set for PE we aim to provide a high quality and creative curriculum that is engaging to all students. The main aim of Get Set for P.E is to enable all learners to have  the physical literacy skills as well as the opportunity to develop emotional and critical thinking skills to be successful participants in lessons.</a:t>
            </a:r>
          </a:p>
          <a:p>
            <a:endParaRPr lang="en-GB" sz="2200" dirty="0">
              <a:latin typeface="Letter-join Print Plus 1" panose="02000805000000020003" pitchFamily="50" charset="0"/>
            </a:endParaRPr>
          </a:p>
          <a:p>
            <a:r>
              <a:rPr lang="en-GB" sz="2200" dirty="0">
                <a:latin typeface="Letter-join Print Plus 1" panose="02000805000000020003" pitchFamily="50" charset="0"/>
              </a:rPr>
              <a:t>Each term, children in Reception and Years 1 and 2 can work alongside coaches from SH Active to expose children to different sports.</a:t>
            </a:r>
          </a:p>
        </p:txBody>
      </p:sp>
      <p:sp>
        <p:nvSpPr>
          <p:cNvPr id="33" name="TextBox 32">
            <a:extLst>
              <a:ext uri="{FF2B5EF4-FFF2-40B4-BE49-F238E27FC236}">
                <a16:creationId xmlns:a16="http://schemas.microsoft.com/office/drawing/2014/main" id="{4F800A6F-5911-E885-6002-72DC212F580F}"/>
              </a:ext>
            </a:extLst>
          </p:cNvPr>
          <p:cNvSpPr txBox="1"/>
          <p:nvPr/>
        </p:nvSpPr>
        <p:spPr>
          <a:xfrm>
            <a:off x="1276350" y="14329518"/>
            <a:ext cx="12757150" cy="5847755"/>
          </a:xfrm>
          <a:prstGeom prst="rect">
            <a:avLst/>
          </a:prstGeom>
          <a:noFill/>
        </p:spPr>
        <p:txBody>
          <a:bodyPr wrap="square" rtlCol="0">
            <a:spAutoFit/>
          </a:bodyPr>
          <a:lstStyle/>
          <a:p>
            <a:r>
              <a:rPr lang="en-GB" sz="2200" dirty="0">
                <a:latin typeface="Letter-join Print Plus 1" panose="02000805000000020003" pitchFamily="50" charset="0"/>
              </a:rPr>
              <a:t>P.E lessons at Church Gresley Infant and Nursery School follow the same structure. They contain:</a:t>
            </a:r>
          </a:p>
          <a:p>
            <a:endParaRPr lang="en-GB" sz="2200" dirty="0">
              <a:latin typeface="Letter-join Print Plus 1" panose="02000805000000020003" pitchFamily="50" charset="0"/>
            </a:endParaRPr>
          </a:p>
          <a:p>
            <a:r>
              <a:rPr lang="en-GB" sz="2200" u="sng" dirty="0">
                <a:latin typeface="Letter-join Print Plus 1" panose="02000805000000020003" pitchFamily="50" charset="0"/>
              </a:rPr>
              <a:t>Warm up and Introduction </a:t>
            </a:r>
            <a:r>
              <a:rPr lang="en-GB" sz="2200" dirty="0">
                <a:latin typeface="Letter-join Print Plus 1" panose="02000805000000020003" pitchFamily="50" charset="0"/>
              </a:rPr>
              <a:t>– All lessons start with a warm-up where children are encouraged to acknowledge and understand the importance of warming the body up before the start of physical activity. Children are informed of the WALT (what are we learning today) in the lesson and this is referred to regularly throughout the lesson. Staff also share WILF (what I am looking for) with the children which encourages the children to recognise how they can achieve success.</a:t>
            </a:r>
          </a:p>
          <a:p>
            <a:endParaRPr lang="en-GB" sz="2200" dirty="0">
              <a:latin typeface="Letter-join Print Plus 1" panose="02000805000000020003" pitchFamily="50" charset="0"/>
            </a:endParaRPr>
          </a:p>
          <a:p>
            <a:r>
              <a:rPr lang="en-GB" sz="2200" u="sng" dirty="0">
                <a:latin typeface="Letter-join Print Plus 1" panose="02000805000000020003" pitchFamily="50" charset="0"/>
              </a:rPr>
              <a:t>Skill Development and Application </a:t>
            </a:r>
            <a:r>
              <a:rPr lang="en-GB" sz="2200" dirty="0">
                <a:latin typeface="Letter-join Print Plus 1" panose="02000805000000020003" pitchFamily="50" charset="0"/>
              </a:rPr>
              <a:t>– Children are provided with a range of opportunities to take part in a range of activities that build on a sequence of lessons to build on achieving the main outcome of each unit. Pupil are appropriately challenged  and staff provide clear demonstrations which help children to visualise the desired skills. Children are also encouraged to be resilient when recognising and correcting their own errors.</a:t>
            </a:r>
          </a:p>
          <a:p>
            <a:endParaRPr lang="en-GB" sz="2200" dirty="0">
              <a:latin typeface="Letter-join Print Plus 1" panose="02000805000000020003" pitchFamily="50" charset="0"/>
            </a:endParaRPr>
          </a:p>
          <a:p>
            <a:r>
              <a:rPr lang="en-GB" sz="2200" u="sng" dirty="0">
                <a:latin typeface="Letter-join Print Plus 1" panose="02000805000000020003" pitchFamily="50" charset="0"/>
              </a:rPr>
              <a:t>Plenary/Cool Down </a:t>
            </a:r>
            <a:r>
              <a:rPr lang="en-GB" sz="2200" dirty="0">
                <a:latin typeface="Letter-join Print Plus 1" panose="02000805000000020003" pitchFamily="50" charset="0"/>
              </a:rPr>
              <a:t>– A short activity at them end of the lesson to ensure children have the opportunity to cool down their body. It is also an opportunity to reflect on their learning and give feedback from both adults and their peers.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610870" y="15859313"/>
            <a:ext cx="14149168" cy="5063387"/>
            <a:chOff x="0" y="0"/>
            <a:chExt cx="3816532" cy="1681011"/>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16532" cy="1681011"/>
            </a:xfrm>
            <a:custGeom>
              <a:avLst/>
              <a:gdLst/>
              <a:ahLst/>
              <a:cxnLst/>
              <a:rect l="l" t="t" r="r" b="b"/>
              <a:pathLst>
                <a:path w="3816532" h="1681011">
                  <a:moveTo>
                    <a:pt x="25170" y="0"/>
                  </a:moveTo>
                  <a:lnTo>
                    <a:pt x="3791362" y="0"/>
                  </a:lnTo>
                  <a:cubicBezTo>
                    <a:pt x="3805263" y="0"/>
                    <a:pt x="3816532" y="11269"/>
                    <a:pt x="3816532" y="25170"/>
                  </a:cubicBezTo>
                  <a:lnTo>
                    <a:pt x="3816532" y="1655841"/>
                  </a:lnTo>
                  <a:cubicBezTo>
                    <a:pt x="3816532" y="1669742"/>
                    <a:pt x="3805263" y="1681011"/>
                    <a:pt x="3791362" y="1681011"/>
                  </a:cubicBezTo>
                  <a:lnTo>
                    <a:pt x="25170" y="1681011"/>
                  </a:lnTo>
                  <a:cubicBezTo>
                    <a:pt x="11269" y="1681011"/>
                    <a:pt x="0" y="1669742"/>
                    <a:pt x="0" y="1655841"/>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16532" cy="1700061"/>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10277822" y="15599807"/>
            <a:ext cx="4182223" cy="923664"/>
            <a:chOff x="0" y="0"/>
            <a:chExt cx="5576298" cy="1231553"/>
          </a:xfrm>
        </p:grpSpPr>
        <p:grpSp>
          <p:nvGrpSpPr>
            <p:cNvPr id="6" name="Group 6"/>
            <p:cNvGrpSpPr/>
            <p:nvPr/>
          </p:nvGrpSpPr>
          <p:grpSpPr>
            <a:xfrm>
              <a:off x="0" y="0"/>
              <a:ext cx="5576298" cy="1231553"/>
              <a:chOff x="0" y="0"/>
              <a:chExt cx="1128094" cy="249145"/>
            </a:xfrm>
          </p:grpSpPr>
          <p:sp>
            <p:nvSpPr>
              <p:cNvPr id="7" name="Freeform 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8" name="TextBox 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9" name="TextBox 9"/>
            <p:cNvSpPr txBox="1"/>
            <p:nvPr/>
          </p:nvSpPr>
          <p:spPr>
            <a:xfrm>
              <a:off x="213042" y="140796"/>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IMPACT</a:t>
              </a:r>
            </a:p>
          </p:txBody>
        </p:sp>
      </p:grpSp>
      <p:grpSp>
        <p:nvGrpSpPr>
          <p:cNvPr id="10" name="Group 10"/>
          <p:cNvGrpSpPr/>
          <p:nvPr/>
        </p:nvGrpSpPr>
        <p:grpSpPr>
          <a:xfrm>
            <a:off x="-398325" y="282087"/>
            <a:ext cx="16064993" cy="4099088"/>
            <a:chOff x="0" y="0"/>
            <a:chExt cx="2878665" cy="480623"/>
          </a:xfrm>
          <a:solidFill>
            <a:srgbClr val="FF0000"/>
          </a:solidFill>
        </p:grpSpPr>
        <p:sp>
          <p:nvSpPr>
            <p:cNvPr id="11" name="Freeform 11"/>
            <p:cNvSpPr/>
            <p:nvPr/>
          </p:nvSpPr>
          <p:spPr>
            <a:xfrm>
              <a:off x="0" y="0"/>
              <a:ext cx="2878665" cy="480623"/>
            </a:xfrm>
            <a:custGeom>
              <a:avLst/>
              <a:gdLst/>
              <a:ahLst/>
              <a:cxnLst/>
              <a:rect l="l" t="t" r="r" b="b"/>
              <a:pathLst>
                <a:path w="2878665" h="480623">
                  <a:moveTo>
                    <a:pt x="0" y="0"/>
                  </a:moveTo>
                  <a:lnTo>
                    <a:pt x="2878665" y="0"/>
                  </a:lnTo>
                  <a:lnTo>
                    <a:pt x="2878665" y="480623"/>
                  </a:lnTo>
                  <a:lnTo>
                    <a:pt x="0" y="480623"/>
                  </a:lnTo>
                  <a:close/>
                </a:path>
              </a:pathLst>
            </a:custGeom>
            <a:grpFill/>
          </p:spPr>
          <p:txBody>
            <a:bodyPr/>
            <a:lstStyle/>
            <a:p>
              <a:endParaRPr lang="en-GB"/>
            </a:p>
          </p:txBody>
        </p:sp>
        <p:sp>
          <p:nvSpPr>
            <p:cNvPr id="12" name="TextBox 12"/>
            <p:cNvSpPr txBox="1"/>
            <p:nvPr/>
          </p:nvSpPr>
          <p:spPr>
            <a:xfrm>
              <a:off x="0" y="-47625"/>
              <a:ext cx="2878665" cy="528248"/>
            </a:xfrm>
            <a:prstGeom prst="rect">
              <a:avLst/>
            </a:prstGeom>
            <a:grpFill/>
          </p:spPr>
          <p:txBody>
            <a:bodyPr lIns="23333" tIns="23333" rIns="23333" bIns="23333" rtlCol="0" anchor="ctr"/>
            <a:lstStyle/>
            <a:p>
              <a:pPr algn="ctr">
                <a:lnSpc>
                  <a:spcPts val="3799"/>
                </a:lnSpc>
              </a:pPr>
              <a:endParaRPr/>
            </a:p>
          </p:txBody>
        </p:sp>
      </p:grpSp>
      <p:grpSp>
        <p:nvGrpSpPr>
          <p:cNvPr id="16" name="Group 16"/>
          <p:cNvGrpSpPr/>
          <p:nvPr/>
        </p:nvGrpSpPr>
        <p:grpSpPr>
          <a:xfrm>
            <a:off x="559588" y="5124450"/>
            <a:ext cx="14149168" cy="10346344"/>
            <a:chOff x="0" y="0"/>
            <a:chExt cx="3816532" cy="3205586"/>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17" name="Freeform 17"/>
            <p:cNvSpPr/>
            <p:nvPr/>
          </p:nvSpPr>
          <p:spPr>
            <a:xfrm>
              <a:off x="0" y="0"/>
              <a:ext cx="3816532" cy="3205586"/>
            </a:xfrm>
            <a:custGeom>
              <a:avLst/>
              <a:gdLst/>
              <a:ahLst/>
              <a:cxnLst/>
              <a:rect l="l" t="t" r="r" b="b"/>
              <a:pathLst>
                <a:path w="3816532" h="3205586">
                  <a:moveTo>
                    <a:pt x="25170" y="0"/>
                  </a:moveTo>
                  <a:lnTo>
                    <a:pt x="3791362" y="0"/>
                  </a:lnTo>
                  <a:cubicBezTo>
                    <a:pt x="3805263" y="0"/>
                    <a:pt x="3816532" y="11269"/>
                    <a:pt x="3816532" y="25170"/>
                  </a:cubicBezTo>
                  <a:lnTo>
                    <a:pt x="3816532" y="3180416"/>
                  </a:lnTo>
                  <a:cubicBezTo>
                    <a:pt x="3816532" y="3194317"/>
                    <a:pt x="3805263" y="3205586"/>
                    <a:pt x="3791362" y="3205586"/>
                  </a:cubicBezTo>
                  <a:lnTo>
                    <a:pt x="25170" y="3205586"/>
                  </a:lnTo>
                  <a:cubicBezTo>
                    <a:pt x="11269" y="3205586"/>
                    <a:pt x="0" y="3194317"/>
                    <a:pt x="0" y="3180416"/>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18" name="TextBox 18"/>
            <p:cNvSpPr txBox="1"/>
            <p:nvPr/>
          </p:nvSpPr>
          <p:spPr>
            <a:xfrm>
              <a:off x="0" y="-19050"/>
              <a:ext cx="3816532" cy="3224636"/>
            </a:xfrm>
            <a:prstGeom prst="rect">
              <a:avLst/>
            </a:prstGeom>
            <a:grpFill/>
          </p:spPr>
          <p:txBody>
            <a:bodyPr lIns="23248" tIns="23248" rIns="23248" bIns="23248" rtlCol="0" anchor="ctr"/>
            <a:lstStyle/>
            <a:p>
              <a:pPr algn="ctr">
                <a:lnSpc>
                  <a:spcPts val="1217"/>
                </a:lnSpc>
              </a:pPr>
              <a:endParaRPr/>
            </a:p>
          </p:txBody>
        </p:sp>
      </p:grpSp>
      <p:grpSp>
        <p:nvGrpSpPr>
          <p:cNvPr id="19" name="Group 19"/>
          <p:cNvGrpSpPr/>
          <p:nvPr/>
        </p:nvGrpSpPr>
        <p:grpSpPr>
          <a:xfrm>
            <a:off x="825568" y="4565889"/>
            <a:ext cx="4182223" cy="923664"/>
            <a:chOff x="0" y="0"/>
            <a:chExt cx="1128094" cy="249145"/>
          </a:xfrm>
        </p:grpSpPr>
        <p:sp>
          <p:nvSpPr>
            <p:cNvPr id="20" name="Freeform 20"/>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1" name="TextBox 21"/>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2" name="TextBox 22"/>
          <p:cNvSpPr txBox="1"/>
          <p:nvPr/>
        </p:nvSpPr>
        <p:spPr>
          <a:xfrm>
            <a:off x="1069199" y="4677589"/>
            <a:ext cx="3768013" cy="71247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SEND</a:t>
            </a:r>
          </a:p>
        </p:txBody>
      </p:sp>
      <p:grpSp>
        <p:nvGrpSpPr>
          <p:cNvPr id="23" name="Group 23"/>
          <p:cNvGrpSpPr/>
          <p:nvPr/>
        </p:nvGrpSpPr>
        <p:grpSpPr>
          <a:xfrm>
            <a:off x="7331461" y="5580153"/>
            <a:ext cx="7104624" cy="9491456"/>
            <a:chOff x="0" y="0"/>
            <a:chExt cx="1191865" cy="2072506"/>
          </a:xfrm>
        </p:grpSpPr>
        <p:sp>
          <p:nvSpPr>
            <p:cNvPr id="24" name="Freeform 24"/>
            <p:cNvSpPr/>
            <p:nvPr/>
          </p:nvSpPr>
          <p:spPr>
            <a:xfrm>
              <a:off x="0" y="0"/>
              <a:ext cx="1191865" cy="2072506"/>
            </a:xfrm>
            <a:custGeom>
              <a:avLst/>
              <a:gdLst/>
              <a:ahLst/>
              <a:cxnLst/>
              <a:rect l="l" t="t" r="r" b="b"/>
              <a:pathLst>
                <a:path w="1191865" h="2072506">
                  <a:moveTo>
                    <a:pt x="86132" y="0"/>
                  </a:moveTo>
                  <a:lnTo>
                    <a:pt x="1105733" y="0"/>
                  </a:lnTo>
                  <a:cubicBezTo>
                    <a:pt x="1128577" y="0"/>
                    <a:pt x="1150485" y="9075"/>
                    <a:pt x="1166638" y="25227"/>
                  </a:cubicBezTo>
                  <a:cubicBezTo>
                    <a:pt x="1182791" y="41380"/>
                    <a:pt x="1191865" y="63288"/>
                    <a:pt x="1191865" y="86132"/>
                  </a:cubicBezTo>
                  <a:lnTo>
                    <a:pt x="1191865" y="1986374"/>
                  </a:lnTo>
                  <a:cubicBezTo>
                    <a:pt x="1191865" y="2009218"/>
                    <a:pt x="1182791" y="2031126"/>
                    <a:pt x="1166638" y="2047279"/>
                  </a:cubicBezTo>
                  <a:cubicBezTo>
                    <a:pt x="1150485" y="2063431"/>
                    <a:pt x="1128577" y="2072506"/>
                    <a:pt x="1105733" y="2072506"/>
                  </a:cubicBezTo>
                  <a:lnTo>
                    <a:pt x="86132" y="2072506"/>
                  </a:lnTo>
                  <a:cubicBezTo>
                    <a:pt x="63288" y="2072506"/>
                    <a:pt x="41380" y="2063431"/>
                    <a:pt x="25227" y="2047279"/>
                  </a:cubicBezTo>
                  <a:cubicBezTo>
                    <a:pt x="9075" y="2031126"/>
                    <a:pt x="0" y="2009218"/>
                    <a:pt x="0" y="1986374"/>
                  </a:cubicBezTo>
                  <a:lnTo>
                    <a:pt x="0" y="86132"/>
                  </a:lnTo>
                  <a:cubicBezTo>
                    <a:pt x="0" y="63288"/>
                    <a:pt x="9075" y="41380"/>
                    <a:pt x="25227" y="25227"/>
                  </a:cubicBezTo>
                  <a:cubicBezTo>
                    <a:pt x="41380" y="9075"/>
                    <a:pt x="63288" y="0"/>
                    <a:pt x="86132" y="0"/>
                  </a:cubicBezTo>
                  <a:close/>
                </a:path>
              </a:pathLst>
            </a:custGeom>
            <a:solidFill>
              <a:srgbClr val="FFFFFF"/>
            </a:solidFill>
          </p:spPr>
          <p:txBody>
            <a:bodyPr/>
            <a:lstStyle/>
            <a:p>
              <a:endParaRPr lang="en-GB" dirty="0"/>
            </a:p>
          </p:txBody>
        </p:sp>
        <p:sp>
          <p:nvSpPr>
            <p:cNvPr id="25" name="TextBox 25"/>
            <p:cNvSpPr txBox="1"/>
            <p:nvPr/>
          </p:nvSpPr>
          <p:spPr>
            <a:xfrm>
              <a:off x="0" y="-47625"/>
              <a:ext cx="1191865" cy="2120131"/>
            </a:xfrm>
            <a:prstGeom prst="rect">
              <a:avLst/>
            </a:prstGeom>
          </p:spPr>
          <p:txBody>
            <a:bodyPr lIns="50800" tIns="50800" rIns="50800" bIns="50800" rtlCol="0" anchor="ctr"/>
            <a:lstStyle/>
            <a:p>
              <a:pPr algn="ctr">
                <a:lnSpc>
                  <a:spcPts val="3079"/>
                </a:lnSpc>
              </a:pPr>
              <a:endParaRPr/>
            </a:p>
          </p:txBody>
        </p:sp>
      </p:grpSp>
      <p:sp>
        <p:nvSpPr>
          <p:cNvPr id="26" name="Freeform 26"/>
          <p:cNvSpPr/>
          <p:nvPr/>
        </p:nvSpPr>
        <p:spPr>
          <a:xfrm>
            <a:off x="6259645" y="7492426"/>
            <a:ext cx="1614004" cy="1593633"/>
          </a:xfrm>
          <a:custGeom>
            <a:avLst/>
            <a:gdLst/>
            <a:ahLst/>
            <a:cxnLst/>
            <a:rect l="l" t="t" r="r" b="b"/>
            <a:pathLst>
              <a:path w="1614004" h="1593633">
                <a:moveTo>
                  <a:pt x="0" y="0"/>
                </a:moveTo>
                <a:lnTo>
                  <a:pt x="1614003" y="0"/>
                </a:lnTo>
                <a:lnTo>
                  <a:pt x="1614003" y="1593633"/>
                </a:lnTo>
                <a:lnTo>
                  <a:pt x="0" y="1593633"/>
                </a:lnTo>
                <a:lnTo>
                  <a:pt x="0" y="0"/>
                </a:lnTo>
                <a:close/>
              </a:path>
            </a:pathLst>
          </a:custGeom>
          <a:blipFill>
            <a:blip r:embed="rId2"/>
            <a:stretch>
              <a:fillRect l="-1132" r="-1132"/>
            </a:stretch>
          </a:blipFill>
        </p:spPr>
        <p:txBody>
          <a:bodyPr/>
          <a:lstStyle/>
          <a:p>
            <a:endParaRPr lang="en-GB"/>
          </a:p>
        </p:txBody>
      </p:sp>
      <p:sp>
        <p:nvSpPr>
          <p:cNvPr id="27" name="Freeform 27"/>
          <p:cNvSpPr/>
          <p:nvPr/>
        </p:nvSpPr>
        <p:spPr>
          <a:xfrm>
            <a:off x="6133702" y="5580153"/>
            <a:ext cx="1794466" cy="1717651"/>
          </a:xfrm>
          <a:custGeom>
            <a:avLst/>
            <a:gdLst/>
            <a:ahLst/>
            <a:cxnLst/>
            <a:rect l="l" t="t" r="r" b="b"/>
            <a:pathLst>
              <a:path w="1794466" h="1717651">
                <a:moveTo>
                  <a:pt x="0" y="0"/>
                </a:moveTo>
                <a:lnTo>
                  <a:pt x="1794465" y="0"/>
                </a:lnTo>
                <a:lnTo>
                  <a:pt x="1794465" y="1717651"/>
                </a:lnTo>
                <a:lnTo>
                  <a:pt x="0" y="1717651"/>
                </a:lnTo>
                <a:lnTo>
                  <a:pt x="0" y="0"/>
                </a:lnTo>
                <a:close/>
              </a:path>
            </a:pathLst>
          </a:custGeom>
          <a:blipFill>
            <a:blip r:embed="rId3"/>
            <a:stretch>
              <a:fillRect l="-1132" r="-1132"/>
            </a:stretch>
          </a:blipFill>
        </p:spPr>
        <p:txBody>
          <a:bodyPr/>
          <a:lstStyle/>
          <a:p>
            <a:endParaRPr lang="en-GB"/>
          </a:p>
        </p:txBody>
      </p:sp>
      <p:sp>
        <p:nvSpPr>
          <p:cNvPr id="28" name="Freeform 28"/>
          <p:cNvSpPr/>
          <p:nvPr/>
        </p:nvSpPr>
        <p:spPr>
          <a:xfrm>
            <a:off x="6393165" y="9386628"/>
            <a:ext cx="1506684" cy="1637099"/>
          </a:xfrm>
          <a:custGeom>
            <a:avLst/>
            <a:gdLst/>
            <a:ahLst/>
            <a:cxnLst/>
            <a:rect l="l" t="t" r="r" b="b"/>
            <a:pathLst>
              <a:path w="1506684" h="1637099">
                <a:moveTo>
                  <a:pt x="0" y="0"/>
                </a:moveTo>
                <a:lnTo>
                  <a:pt x="1506684" y="0"/>
                </a:lnTo>
                <a:lnTo>
                  <a:pt x="1506684" y="1637099"/>
                </a:lnTo>
                <a:lnTo>
                  <a:pt x="0" y="1637099"/>
                </a:lnTo>
                <a:lnTo>
                  <a:pt x="0" y="0"/>
                </a:lnTo>
                <a:close/>
              </a:path>
            </a:pathLst>
          </a:custGeom>
          <a:blipFill>
            <a:blip r:embed="rId4"/>
            <a:stretch>
              <a:fillRect l="-1132" r="-1132"/>
            </a:stretch>
          </a:blipFill>
        </p:spPr>
        <p:txBody>
          <a:bodyPr/>
          <a:lstStyle/>
          <a:p>
            <a:endParaRPr lang="en-GB"/>
          </a:p>
        </p:txBody>
      </p:sp>
      <p:sp>
        <p:nvSpPr>
          <p:cNvPr id="29" name="Freeform 29"/>
          <p:cNvSpPr/>
          <p:nvPr/>
        </p:nvSpPr>
        <p:spPr>
          <a:xfrm>
            <a:off x="6369689" y="11283518"/>
            <a:ext cx="1609597" cy="1560903"/>
          </a:xfrm>
          <a:custGeom>
            <a:avLst/>
            <a:gdLst/>
            <a:ahLst/>
            <a:cxnLst/>
            <a:rect l="l" t="t" r="r" b="b"/>
            <a:pathLst>
              <a:path w="1609597" h="1560903">
                <a:moveTo>
                  <a:pt x="0" y="0"/>
                </a:moveTo>
                <a:lnTo>
                  <a:pt x="1609597" y="0"/>
                </a:lnTo>
                <a:lnTo>
                  <a:pt x="1609597" y="1560903"/>
                </a:lnTo>
                <a:lnTo>
                  <a:pt x="0" y="1560903"/>
                </a:lnTo>
                <a:lnTo>
                  <a:pt x="0" y="0"/>
                </a:lnTo>
                <a:close/>
              </a:path>
            </a:pathLst>
          </a:custGeom>
          <a:blipFill>
            <a:blip r:embed="rId5"/>
            <a:stretch>
              <a:fillRect l="-1132" r="-1132"/>
            </a:stretch>
          </a:blipFill>
        </p:spPr>
        <p:txBody>
          <a:bodyPr/>
          <a:lstStyle/>
          <a:p>
            <a:endParaRPr lang="en-GB"/>
          </a:p>
        </p:txBody>
      </p:sp>
      <p:sp>
        <p:nvSpPr>
          <p:cNvPr id="30" name="TextBox 30"/>
          <p:cNvSpPr txBox="1"/>
          <p:nvPr/>
        </p:nvSpPr>
        <p:spPr>
          <a:xfrm>
            <a:off x="8143392" y="6547971"/>
            <a:ext cx="5813908" cy="1784399"/>
          </a:xfrm>
          <a:prstGeom prst="rect">
            <a:avLst/>
          </a:prstGeom>
        </p:spPr>
        <p:txBody>
          <a:bodyPr wrap="square"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EXPLICIT INSTRUCTION</a:t>
            </a:r>
          </a:p>
          <a:p>
            <a:pPr algn="ctr">
              <a:lnSpc>
                <a:spcPts val="1960"/>
              </a:lnSpc>
            </a:pPr>
            <a:r>
              <a:rPr lang="en-GB" b="1" i="0" dirty="0">
                <a:solidFill>
                  <a:srgbClr val="0A0A0A"/>
                </a:solidFill>
                <a:effectLst/>
                <a:latin typeface="Letter-join Print Plus 1" panose="02000805000000020003" pitchFamily="50" charset="0"/>
              </a:rPr>
              <a:t> </a:t>
            </a:r>
            <a:r>
              <a:rPr lang="en-GB" b="0" i="0" dirty="0">
                <a:solidFill>
                  <a:srgbClr val="0A0A0A"/>
                </a:solidFill>
                <a:effectLst/>
                <a:latin typeface="Letter-join Print Plus 1" panose="02000805000000020003" pitchFamily="50" charset="0"/>
              </a:rPr>
              <a:t> </a:t>
            </a:r>
            <a:r>
              <a:rPr lang="en-GB" b="0" i="0" dirty="0">
                <a:solidFill>
                  <a:srgbClr val="FF0000"/>
                </a:solidFill>
                <a:effectLst/>
                <a:latin typeface="Letter-join Print Plus 1" panose="02000805000000020003" pitchFamily="50" charset="0"/>
              </a:rPr>
              <a:t>Instead of long explanations, use short, clear, and consistent demonstrations of skills (e.g., throwing technique). Break down complex movements into smaller, manageable steps, and check for understanding before starting the activity</a:t>
            </a:r>
            <a:endParaRPr lang="en-US" i="1" dirty="0">
              <a:solidFill>
                <a:srgbClr val="FF0000"/>
              </a:solidFill>
              <a:latin typeface="Letter-join Print Plus 1" panose="02000805000000020003" pitchFamily="50" charset="0"/>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1" name="TextBox 31"/>
          <p:cNvSpPr txBox="1"/>
          <p:nvPr/>
        </p:nvSpPr>
        <p:spPr>
          <a:xfrm>
            <a:off x="8276556" y="8256471"/>
            <a:ext cx="5482580" cy="1527919"/>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COGNITIVE AND METACOGNITIVE STRATEGIES</a:t>
            </a:r>
          </a:p>
          <a:p>
            <a:pPr algn="ctr">
              <a:lnSpc>
                <a:spcPts val="1960"/>
              </a:lnSpc>
            </a:pPr>
            <a:r>
              <a:rPr lang="en-GB" b="0" i="0" dirty="0">
                <a:solidFill>
                  <a:srgbClr val="FF0000"/>
                </a:solidFill>
                <a:effectLst/>
                <a:latin typeface="Letter-join Print Plus 1" panose="02000805000000020003" pitchFamily="50" charset="0"/>
              </a:rPr>
              <a:t>Help pupils think about their physical performance. Use visual aids or "self-talk" checklists to help them monitor their progress, such as, "Did I bend my knees?" or "Did I look at the target?"</a:t>
            </a:r>
            <a:endParaRPr lang="en-US" i="1" dirty="0">
              <a:solidFill>
                <a:srgbClr val="FF0000"/>
              </a:solidFill>
              <a:latin typeface="Letter-join Print Plus 1" panose="02000805000000020003" pitchFamily="50" charset="0"/>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2" name="TextBox 32"/>
          <p:cNvSpPr txBox="1"/>
          <p:nvPr/>
        </p:nvSpPr>
        <p:spPr>
          <a:xfrm>
            <a:off x="8112450" y="9784390"/>
            <a:ext cx="5482580" cy="1527919"/>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SCAFFOLDING</a:t>
            </a:r>
          </a:p>
          <a:p>
            <a:pPr algn="ctr">
              <a:lnSpc>
                <a:spcPts val="1960"/>
              </a:lnSpc>
            </a:pPr>
            <a:r>
              <a:rPr lang="en-GB" b="0" i="0" dirty="0">
                <a:solidFill>
                  <a:srgbClr val="FF0000"/>
                </a:solidFill>
                <a:effectLst/>
                <a:latin typeface="Letter-join Print Plus 1" panose="02000805000000020003" pitchFamily="50" charset="0"/>
              </a:rPr>
              <a:t>Provide structured support that is gradually removed. Use lighter balls, larger targets, or peer support for a task, and slowly decrease this help as the student gains confidence and proficiency in the skill</a:t>
            </a:r>
            <a:r>
              <a:rPr lang="en-GB" sz="1400" b="0" i="0" dirty="0">
                <a:solidFill>
                  <a:srgbClr val="FF0000"/>
                </a:solidFill>
                <a:effectLst/>
                <a:latin typeface="Google Sans"/>
              </a:rPr>
              <a:t>.</a:t>
            </a:r>
            <a:endParaRPr lang="en-US" sz="1400" i="1" dirty="0">
              <a:solidFill>
                <a:srgbClr val="FF0000"/>
              </a:solidFill>
              <a:latin typeface="Twinkl Italics"/>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3" name="TextBox 33"/>
          <p:cNvSpPr txBox="1"/>
          <p:nvPr/>
        </p:nvSpPr>
        <p:spPr>
          <a:xfrm>
            <a:off x="8372371" y="11331724"/>
            <a:ext cx="5134224" cy="1527919"/>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TECHNOLOGY</a:t>
            </a:r>
          </a:p>
          <a:p>
            <a:pPr algn="ctr">
              <a:lnSpc>
                <a:spcPts val="1960"/>
              </a:lnSpc>
            </a:pPr>
            <a:r>
              <a:rPr lang="en-GB" b="0" i="0" dirty="0">
                <a:solidFill>
                  <a:srgbClr val="FF0000"/>
                </a:solidFill>
                <a:effectLst/>
                <a:latin typeface="Letter-join Print Plus 1" panose="02000805000000020003" pitchFamily="50" charset="0"/>
              </a:rPr>
              <a:t>Avoid rigid ability grouping. Arrange teams based on specific lesson needs (e.g., pairing a stronger student with a less confident one for support) or temporary groupings that allow for targeted instruction</a:t>
            </a:r>
            <a:r>
              <a:rPr lang="en-GB" sz="1400" b="0" i="0" dirty="0">
                <a:solidFill>
                  <a:srgbClr val="FF0000"/>
                </a:solidFill>
                <a:effectLst/>
                <a:latin typeface="Google Sans"/>
              </a:rPr>
              <a:t>.</a:t>
            </a:r>
            <a:endParaRPr lang="en-US" sz="1400" i="1" dirty="0">
              <a:solidFill>
                <a:srgbClr val="FF0000"/>
              </a:solidFill>
              <a:latin typeface="Twinkl Italics"/>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grpSp>
        <p:nvGrpSpPr>
          <p:cNvPr id="34" name="Group 34"/>
          <p:cNvGrpSpPr/>
          <p:nvPr/>
        </p:nvGrpSpPr>
        <p:grpSpPr>
          <a:xfrm>
            <a:off x="6389211" y="13180408"/>
            <a:ext cx="1676972" cy="1766810"/>
            <a:chOff x="0" y="0"/>
            <a:chExt cx="2235962" cy="2355746"/>
          </a:xfrm>
        </p:grpSpPr>
        <p:grpSp>
          <p:nvGrpSpPr>
            <p:cNvPr id="35" name="Group 35"/>
            <p:cNvGrpSpPr/>
            <p:nvPr/>
          </p:nvGrpSpPr>
          <p:grpSpPr>
            <a:xfrm>
              <a:off x="144833" y="204725"/>
              <a:ext cx="1946297" cy="1946297"/>
              <a:chOff x="0" y="0"/>
              <a:chExt cx="812800" cy="812800"/>
            </a:xfrm>
          </p:grpSpPr>
          <p:sp>
            <p:nvSpPr>
              <p:cNvPr id="36" name="Freeform 3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8FECE"/>
              </a:solidFill>
            </p:spPr>
            <p:txBody>
              <a:bodyPr/>
              <a:lstStyle/>
              <a:p>
                <a:endParaRPr lang="en-GB"/>
              </a:p>
            </p:txBody>
          </p:sp>
          <p:sp>
            <p:nvSpPr>
              <p:cNvPr id="37" name="TextBox 37"/>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sp>
          <p:nvSpPr>
            <p:cNvPr id="38" name="Freeform 38"/>
            <p:cNvSpPr/>
            <p:nvPr/>
          </p:nvSpPr>
          <p:spPr>
            <a:xfrm>
              <a:off x="0" y="0"/>
              <a:ext cx="2235962" cy="2355746"/>
            </a:xfrm>
            <a:custGeom>
              <a:avLst/>
              <a:gdLst/>
              <a:ahLst/>
              <a:cxnLst/>
              <a:rect l="l" t="t" r="r" b="b"/>
              <a:pathLst>
                <a:path w="2235962" h="2355746">
                  <a:moveTo>
                    <a:pt x="0" y="0"/>
                  </a:moveTo>
                  <a:lnTo>
                    <a:pt x="2235962" y="0"/>
                  </a:lnTo>
                  <a:lnTo>
                    <a:pt x="2235962" y="2355746"/>
                  </a:lnTo>
                  <a:lnTo>
                    <a:pt x="0" y="2355746"/>
                  </a:lnTo>
                  <a:lnTo>
                    <a:pt x="0" y="0"/>
                  </a:lnTo>
                  <a:close/>
                </a:path>
              </a:pathLst>
            </a:custGeom>
            <a:blipFill>
              <a:blip r:embed="rId6"/>
              <a:stretch>
                <a:fillRect/>
              </a:stretch>
            </a:blipFill>
          </p:spPr>
          <p:txBody>
            <a:bodyPr/>
            <a:lstStyle/>
            <a:p>
              <a:endParaRPr lang="en-GB"/>
            </a:p>
          </p:txBody>
        </p:sp>
      </p:grpSp>
      <p:sp>
        <p:nvSpPr>
          <p:cNvPr id="39" name="TextBox 39"/>
          <p:cNvSpPr txBox="1"/>
          <p:nvPr/>
        </p:nvSpPr>
        <p:spPr>
          <a:xfrm>
            <a:off x="8372371" y="13245018"/>
            <a:ext cx="5198289" cy="1784399"/>
          </a:xfrm>
          <a:prstGeom prst="rect">
            <a:avLst/>
          </a:prstGeom>
        </p:spPr>
        <p:txBody>
          <a:bodyPr wrap="square"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FLEXIBLE GROUPING</a:t>
            </a:r>
          </a:p>
          <a:p>
            <a:pPr algn="ctr">
              <a:lnSpc>
                <a:spcPts val="1960"/>
              </a:lnSpc>
            </a:pPr>
            <a:r>
              <a:rPr lang="en-GB" b="0" i="0" dirty="0">
                <a:solidFill>
                  <a:srgbClr val="0A0A0A"/>
                </a:solidFill>
                <a:effectLst/>
                <a:latin typeface="Letter-join Print Plus 1" panose="02000805000000020003" pitchFamily="50" charset="0"/>
              </a:rPr>
              <a:t> </a:t>
            </a:r>
            <a:r>
              <a:rPr lang="en-GB" b="0" i="0" dirty="0">
                <a:solidFill>
                  <a:srgbClr val="FF0000"/>
                </a:solidFill>
                <a:effectLst/>
                <a:latin typeface="Letter-join Print Plus 1" panose="02000805000000020003" pitchFamily="50" charset="0"/>
              </a:rPr>
              <a:t>Use tablets to film a student’s technique for instant feedback or use video analysis apps to compare their movement to a model. This provides visual, concrete evidence for evaluation. </a:t>
            </a:r>
            <a:endParaRPr lang="en-US" i="1" dirty="0">
              <a:solidFill>
                <a:srgbClr val="FF0000"/>
              </a:solidFill>
              <a:latin typeface="Letter-join Print Plus 1" panose="02000805000000020003" pitchFamily="50" charset="0"/>
              <a:ea typeface="Twinkl Italics"/>
              <a:cs typeface="Twinkl Italics"/>
              <a:sym typeface="Twinkl Italics"/>
            </a:endParaRPr>
          </a:p>
          <a:p>
            <a:pPr algn="ctr">
              <a:lnSpc>
                <a:spcPts val="1960"/>
              </a:lnSpc>
            </a:pPr>
            <a:endParaRPr lang="en-US" sz="1400" i="1" dirty="0">
              <a:solidFill>
                <a:srgbClr val="000000"/>
              </a:solidFill>
              <a:latin typeface="Twinkl Italics"/>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40" name="TextBox 40"/>
          <p:cNvSpPr txBox="1"/>
          <p:nvPr/>
        </p:nvSpPr>
        <p:spPr>
          <a:xfrm>
            <a:off x="7979286" y="5634796"/>
            <a:ext cx="6324926" cy="653384"/>
          </a:xfrm>
          <a:prstGeom prst="rect">
            <a:avLst/>
          </a:prstGeom>
        </p:spPr>
        <p:txBody>
          <a:bodyPr lIns="0" tIns="0" rIns="0" bIns="0" rtlCol="0" anchor="t">
            <a:spAutoFit/>
          </a:bodyPr>
          <a:lstStyle/>
          <a:p>
            <a:pPr algn="ctr">
              <a:lnSpc>
                <a:spcPts val="5740"/>
              </a:lnSpc>
              <a:spcBef>
                <a:spcPct val="0"/>
              </a:spcBef>
            </a:pPr>
            <a:r>
              <a:rPr lang="en-US" sz="4100" spc="123" dirty="0">
                <a:solidFill>
                  <a:srgbClr val="000000"/>
                </a:solidFill>
                <a:latin typeface="Handy Casual"/>
                <a:ea typeface="Handy Casual"/>
                <a:cs typeface="Handy Casual"/>
                <a:sym typeface="Handy Casual"/>
              </a:rPr>
              <a:t>EEF ‘5-A-DAY APPROACH’ IN PE</a:t>
            </a:r>
          </a:p>
        </p:txBody>
      </p:sp>
      <p:sp>
        <p:nvSpPr>
          <p:cNvPr id="41" name="Rectangle: Rounded Corners 40">
            <a:extLst>
              <a:ext uri="{FF2B5EF4-FFF2-40B4-BE49-F238E27FC236}">
                <a16:creationId xmlns:a16="http://schemas.microsoft.com/office/drawing/2014/main" id="{1AC4ACCF-4D42-114C-4BED-F71FECB7D095}"/>
              </a:ext>
            </a:extLst>
          </p:cNvPr>
          <p:cNvSpPr/>
          <p:nvPr/>
        </p:nvSpPr>
        <p:spPr>
          <a:xfrm>
            <a:off x="860994" y="5634796"/>
            <a:ext cx="5349062" cy="9456491"/>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An inclusive physical education curriculum should both engage and inspire young people to lead healthy and active lifestyles and broaden their experience of sport and fitness activities. Physical education and sport should be accessible regardless of a young person’s disability or needs. Basing a curriculum and activities around a broad variety of sports and physical activities helps provide new, exciting experiences that will spark an interest and motivate learners to be more physically active and enjoy the associated health and social benefits this can bring.</a:t>
            </a:r>
          </a:p>
        </p:txBody>
      </p:sp>
      <p:sp>
        <p:nvSpPr>
          <p:cNvPr id="43" name="Rectangle: Rounded Corners 42">
            <a:extLst>
              <a:ext uri="{FF2B5EF4-FFF2-40B4-BE49-F238E27FC236}">
                <a16:creationId xmlns:a16="http://schemas.microsoft.com/office/drawing/2014/main" id="{1F520B8C-7AB9-F4F9-B932-85EE5CDAE231}"/>
              </a:ext>
            </a:extLst>
          </p:cNvPr>
          <p:cNvSpPr/>
          <p:nvPr/>
        </p:nvSpPr>
        <p:spPr>
          <a:xfrm>
            <a:off x="530177" y="380068"/>
            <a:ext cx="4628993" cy="83820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Letter-join Print Plus 3" panose="02000805000000020003" pitchFamily="50" charset="0"/>
              </a:rPr>
              <a:t>PE IN THE EYFS</a:t>
            </a:r>
          </a:p>
        </p:txBody>
      </p:sp>
      <p:sp>
        <p:nvSpPr>
          <p:cNvPr id="44" name="Rectangle: Rounded Corners 43">
            <a:extLst>
              <a:ext uri="{FF2B5EF4-FFF2-40B4-BE49-F238E27FC236}">
                <a16:creationId xmlns:a16="http://schemas.microsoft.com/office/drawing/2014/main" id="{7ED31246-A2DB-EDD7-DF0B-CBCF2D5903CE}"/>
              </a:ext>
            </a:extLst>
          </p:cNvPr>
          <p:cNvSpPr/>
          <p:nvPr/>
        </p:nvSpPr>
        <p:spPr>
          <a:xfrm>
            <a:off x="320379" y="1433830"/>
            <a:ext cx="14627584" cy="238724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Rounded Corners 44">
            <a:extLst>
              <a:ext uri="{FF2B5EF4-FFF2-40B4-BE49-F238E27FC236}">
                <a16:creationId xmlns:a16="http://schemas.microsoft.com/office/drawing/2014/main" id="{C10CECD3-E893-BB03-4619-E12EB09140A1}"/>
              </a:ext>
            </a:extLst>
          </p:cNvPr>
          <p:cNvSpPr/>
          <p:nvPr/>
        </p:nvSpPr>
        <p:spPr>
          <a:xfrm>
            <a:off x="904327" y="16796221"/>
            <a:ext cx="13304345" cy="370767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6933EB53-3F19-84CC-3145-9B2222D05809}"/>
              </a:ext>
            </a:extLst>
          </p:cNvPr>
          <p:cNvSpPr txBox="1"/>
          <p:nvPr/>
        </p:nvSpPr>
        <p:spPr>
          <a:xfrm>
            <a:off x="552557" y="1598158"/>
            <a:ext cx="14240063" cy="2123658"/>
          </a:xfrm>
          <a:prstGeom prst="rect">
            <a:avLst/>
          </a:prstGeom>
          <a:noFill/>
        </p:spPr>
        <p:txBody>
          <a:bodyPr wrap="square" rtlCol="0">
            <a:spAutoFit/>
          </a:bodyPr>
          <a:lstStyle/>
          <a:p>
            <a:r>
              <a:rPr lang="en-GB" sz="2200" dirty="0">
                <a:latin typeface="Letter-join Print Plus 1" panose="02000805000000020003" pitchFamily="50" charset="0"/>
              </a:rPr>
              <a:t>In Nursery children begin to develop the foundations of movement through accessing the Physical Development strand of development matters. This is taught through continuous provision during the day, and within some focus activities. Nursery children are encouraged to use the outdoor facilities on a regular basis and have a free-flow system in place throughout most of the nursery sessions. Reception children have one formal P.E lesson per week. They follow the devised schemes of Get Set for P.E.  They also continue to develop these skills within continuous provision. </a:t>
            </a:r>
          </a:p>
        </p:txBody>
      </p:sp>
      <p:sp>
        <p:nvSpPr>
          <p:cNvPr id="14" name="TextBox 13">
            <a:extLst>
              <a:ext uri="{FF2B5EF4-FFF2-40B4-BE49-F238E27FC236}">
                <a16:creationId xmlns:a16="http://schemas.microsoft.com/office/drawing/2014/main" id="{6E7280CA-457C-CC7E-9803-93C91F9B9C13}"/>
              </a:ext>
            </a:extLst>
          </p:cNvPr>
          <p:cNvSpPr txBox="1"/>
          <p:nvPr/>
        </p:nvSpPr>
        <p:spPr>
          <a:xfrm>
            <a:off x="1069199" y="17117410"/>
            <a:ext cx="12689938" cy="2031325"/>
          </a:xfrm>
          <a:prstGeom prst="rect">
            <a:avLst/>
          </a:prstGeom>
          <a:noFill/>
        </p:spPr>
        <p:txBody>
          <a:bodyPr wrap="square" rtlCol="0">
            <a:spAutoFit/>
          </a:bodyPr>
          <a:lstStyle/>
          <a:p>
            <a:r>
              <a:rPr lang="en-GB" dirty="0">
                <a:latin typeface="Letter-join Print Plus 1" panose="02000805000000020003" pitchFamily="50" charset="0"/>
              </a:rPr>
              <a:t>At Church Gresley Infant and Nursery, we help to motivate children to participate in a variety of sports through the quality of teaching that is engaging and fun. Children learn to take responsibility for their own health and fitness, many of whom also enjoy the success of competitive sports.  All children are provided with the skills and opportunities to demonstrate and improvement to achieve their personal best. Our pupils are physically active, and this has a positive impact on their learning. Children can take part in extra-curricular activities and demonstrate their new skills in intra and inter school sports competitions. All children have the opportunity to participate in a sports day and sports week activities within the summer term. </a:t>
            </a:r>
          </a:p>
        </p:txBody>
      </p:sp>
      <p:sp>
        <p:nvSpPr>
          <p:cNvPr id="42" name="TextBox 41">
            <a:extLst>
              <a:ext uri="{FF2B5EF4-FFF2-40B4-BE49-F238E27FC236}">
                <a16:creationId xmlns:a16="http://schemas.microsoft.com/office/drawing/2014/main" id="{88711CF1-7192-473C-562A-2FEAABF02F86}"/>
              </a:ext>
            </a:extLst>
          </p:cNvPr>
          <p:cNvSpPr txBox="1"/>
          <p:nvPr/>
        </p:nvSpPr>
        <p:spPr>
          <a:xfrm>
            <a:off x="997219" y="6007309"/>
            <a:ext cx="4976850" cy="8402300"/>
          </a:xfrm>
          <a:prstGeom prst="rect">
            <a:avLst/>
          </a:prstGeom>
          <a:noFill/>
        </p:spPr>
        <p:txBody>
          <a:bodyPr wrap="square" rtlCol="0">
            <a:spAutoFit/>
          </a:bodyPr>
          <a:lstStyle/>
          <a:p>
            <a:r>
              <a:rPr lang="en-GB" dirty="0">
                <a:latin typeface="Letter-join Print Plus 1" panose="02000805000000020003" pitchFamily="50" charset="0"/>
              </a:rPr>
              <a:t>An inclusive physical education curriculum should both engage and inspire young people to lead healthy and active lifestyles and </a:t>
            </a:r>
          </a:p>
          <a:p>
            <a:r>
              <a:rPr lang="en-GB" dirty="0">
                <a:latin typeface="Letter-join Print Plus 1" panose="02000805000000020003" pitchFamily="50" charset="0"/>
              </a:rPr>
              <a:t>broaden their experience of sport and fitness activities. Physical education and sport should be accessible regardless of a young person’s disability or needs. Basing a curriculum and activities around a broad variety of sports and physical activities helps provide new, exciting experiences that will spark an interest and motivate learners to be more physically active and enjoy the associated health and social benefits this can bring.</a:t>
            </a:r>
          </a:p>
          <a:p>
            <a:r>
              <a:rPr lang="en-GB" dirty="0">
                <a:latin typeface="Letter-join Print Plus 1" panose="02000805000000020003" pitchFamily="50" charset="0"/>
              </a:rPr>
              <a:t>Learners develop the fundamental movement skills of running, jumping, throwing, </a:t>
            </a:r>
          </a:p>
          <a:p>
            <a:r>
              <a:rPr lang="en-GB" dirty="0">
                <a:latin typeface="Letter-join Print Plus 1" panose="02000805000000020003" pitchFamily="50" charset="0"/>
              </a:rPr>
              <a:t>co-ordination, balance and agility and begin to </a:t>
            </a:r>
          </a:p>
          <a:p>
            <a:r>
              <a:rPr lang="en-GB" dirty="0">
                <a:latin typeface="Letter-join Print Plus 1" panose="02000805000000020003" pitchFamily="50" charset="0"/>
              </a:rPr>
              <a:t>develop patterns of movement. As learners develop their confidence and competence these movements can become more complex and linked together. The aim is for all learners to develop their accuracy and fluency of movement execution over time. A big focus is being able to co-operate with others, share and develop strong communication skills. Learners will be taught the basic conventions of games and different activities that have rules and boundaries. This is a particularly important stage for learners with SEND as they build core movement skills that support and shape their physical development.</a:t>
            </a:r>
          </a:p>
          <a:p>
            <a:endParaRPr lang="en-GB" dirty="0">
              <a:latin typeface="Letter-join Print Plus 1" panose="02000805000000020003" pitchFamily="50"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71f8d9a3-3347-400d-a852-d217cf3d654e}" enabled="0" method="" siteId="{71f8d9a3-3347-400d-a852-d217cf3d654e}" removed="1"/>
</clbl:labelList>
</file>

<file path=docProps/app.xml><?xml version="1.0" encoding="utf-8"?>
<Properties xmlns="http://schemas.openxmlformats.org/officeDocument/2006/extended-properties" xmlns:vt="http://schemas.openxmlformats.org/officeDocument/2006/docPropsVTypes">
  <TotalTime>0</TotalTime>
  <Words>1347</Words>
  <Application>Microsoft Office PowerPoint</Application>
  <PresentationFormat>Custom</PresentationFormat>
  <Paragraphs>38</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Twinkl Italics</vt:lpstr>
      <vt:lpstr>Handy Casual</vt:lpstr>
      <vt:lpstr>Letter-join Print Plus 3</vt:lpstr>
      <vt:lpstr>Arial</vt:lpstr>
      <vt:lpstr>Letter-join Print Plus 1</vt:lpstr>
      <vt:lpstr>Google Sans</vt:lpstr>
      <vt:lpstr>Calibri</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_______ on a Page</dc:title>
  <dc:creator>S Foster</dc:creator>
  <cp:lastModifiedBy>Woodward, Mrs C (Church Gresley Infants)</cp:lastModifiedBy>
  <cp:revision>10</cp:revision>
  <cp:lastPrinted>2026-01-27T16:34:27Z</cp:lastPrinted>
  <dcterms:created xsi:type="dcterms:W3CDTF">2006-08-16T00:00:00Z</dcterms:created>
  <dcterms:modified xsi:type="dcterms:W3CDTF">2026-09-22T08:26:48Z</dcterms:modified>
  <dc:identifier>DAGiKNmBJqc</dc:identifier>
</cp:coreProperties>
</file>